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71" r:id="rId9"/>
    <p:sldId id="272" r:id="rId10"/>
    <p:sldId id="263" r:id="rId11"/>
    <p:sldId id="273" r:id="rId12"/>
    <p:sldId id="274" r:id="rId13"/>
    <p:sldId id="264" r:id="rId14"/>
    <p:sldId id="265" r:id="rId15"/>
    <p:sldId id="266" r:id="rId16"/>
    <p:sldId id="267" r:id="rId17"/>
    <p:sldId id="268" r:id="rId18"/>
    <p:sldId id="269" r:id="rId19"/>
    <p:sldId id="270" r:id="rId20"/>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Cambria" panose="02040503050406030204" pitchFamily="18" charset="0"/>
      <p:regular r:id="rId25"/>
      <p:bold r:id="rId26"/>
      <p:italic r:id="rId27"/>
      <p:boldItalic r:id="rId28"/>
    </p:embeddedFont>
    <p:embeddedFont>
      <p:font typeface="Marcellus" panose="020E0602050203020307" pitchFamily="34" charset="0"/>
      <p:regular r:id="rId29"/>
    </p:embeddedFont>
    <p:embeddedFont>
      <p:font typeface="Poppins" panose="020B0604020202020204" charset="0"/>
      <p:regular r:id="rId30"/>
    </p:embeddedFont>
    <p:embeddedFont>
      <p:font typeface="Poppins Bold" panose="020B0604020202020204" charset="0"/>
      <p:regular r:id="rId31"/>
    </p:embeddedFont>
    <p:embeddedFont>
      <p:font typeface="Poppins Bold Italics" panose="020B0604020202020204" charset="0"/>
      <p:regular r:id="rId32"/>
    </p:embeddedFont>
    <p:embeddedFont>
      <p:font typeface="Poppins Italics" panose="020B0604020202020204" charset="0"/>
      <p:regular r:id="rId33"/>
    </p:embeddedFont>
    <p:embeddedFont>
      <p:font typeface="Poppins Semi-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900"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891206" y="-66871"/>
            <a:ext cx="8396794" cy="10353871"/>
            <a:chOff x="0" y="0"/>
            <a:chExt cx="22046984" cy="27185569"/>
          </a:xfrm>
        </p:grpSpPr>
        <p:sp>
          <p:nvSpPr>
            <p:cNvPr id="3" name="Freeform 3"/>
            <p:cNvSpPr/>
            <p:nvPr/>
          </p:nvSpPr>
          <p:spPr>
            <a:xfrm>
              <a:off x="0" y="0"/>
              <a:ext cx="22046946" cy="27185621"/>
            </a:xfrm>
            <a:custGeom>
              <a:avLst/>
              <a:gdLst/>
              <a:ahLst/>
              <a:cxnLst/>
              <a:rect l="l" t="t" r="r" b="b"/>
              <a:pathLst>
                <a:path w="22046946" h="27185621">
                  <a:moveTo>
                    <a:pt x="9460865" y="0"/>
                  </a:moveTo>
                  <a:lnTo>
                    <a:pt x="0" y="16235680"/>
                  </a:lnTo>
                  <a:lnTo>
                    <a:pt x="6410579" y="27185621"/>
                  </a:lnTo>
                  <a:lnTo>
                    <a:pt x="22046946" y="27185621"/>
                  </a:lnTo>
                  <a:lnTo>
                    <a:pt x="22046946" y="0"/>
                  </a:lnTo>
                  <a:close/>
                </a:path>
              </a:pathLst>
            </a:custGeom>
            <a:blipFill>
              <a:blip r:embed="rId2"/>
              <a:stretch>
                <a:fillRect l="-42538" r="-42538"/>
              </a:stretch>
            </a:blipFill>
          </p:spPr>
          <p:txBody>
            <a:bodyPr/>
            <a:lstStyle/>
            <a:p>
              <a:endParaRPr lang="en-US"/>
            </a:p>
          </p:txBody>
        </p:sp>
      </p:grpSp>
      <p:grpSp>
        <p:nvGrpSpPr>
          <p:cNvPr id="4" name="Group 4"/>
          <p:cNvGrpSpPr/>
          <p:nvPr/>
        </p:nvGrpSpPr>
        <p:grpSpPr>
          <a:xfrm>
            <a:off x="8345198" y="6977758"/>
            <a:ext cx="4159290" cy="3560175"/>
            <a:chOff x="0" y="0"/>
            <a:chExt cx="830882" cy="711200"/>
          </a:xfrm>
        </p:grpSpPr>
        <p:sp>
          <p:nvSpPr>
            <p:cNvPr id="5" name="Freeform 5"/>
            <p:cNvSpPr/>
            <p:nvPr/>
          </p:nvSpPr>
          <p:spPr>
            <a:xfrm>
              <a:off x="0" y="0"/>
              <a:ext cx="830882" cy="711200"/>
            </a:xfrm>
            <a:custGeom>
              <a:avLst/>
              <a:gdLst/>
              <a:ahLst/>
              <a:cxnLst/>
              <a:rect l="l" t="t" r="r" b="b"/>
              <a:pathLst>
                <a:path w="830882" h="711200">
                  <a:moveTo>
                    <a:pt x="415441" y="0"/>
                  </a:moveTo>
                  <a:lnTo>
                    <a:pt x="830882" y="711200"/>
                  </a:lnTo>
                  <a:lnTo>
                    <a:pt x="0" y="711200"/>
                  </a:lnTo>
                  <a:lnTo>
                    <a:pt x="415441" y="0"/>
                  </a:lnTo>
                  <a:close/>
                </a:path>
              </a:pathLst>
            </a:custGeom>
            <a:solidFill>
              <a:srgbClr val="EB5436"/>
            </a:solidFill>
          </p:spPr>
          <p:txBody>
            <a:bodyPr/>
            <a:lstStyle/>
            <a:p>
              <a:endParaRPr lang="en-US"/>
            </a:p>
          </p:txBody>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3576229">
            <a:off x="6662813" y="8526426"/>
            <a:ext cx="8627968" cy="1374531"/>
            <a:chOff x="0" y="0"/>
            <a:chExt cx="2272387" cy="362016"/>
          </a:xfrm>
        </p:grpSpPr>
        <p:sp>
          <p:nvSpPr>
            <p:cNvPr id="8" name="Freeform 8"/>
            <p:cNvSpPr/>
            <p:nvPr/>
          </p:nvSpPr>
          <p:spPr>
            <a:xfrm>
              <a:off x="0" y="0"/>
              <a:ext cx="2272386" cy="362016"/>
            </a:xfrm>
            <a:custGeom>
              <a:avLst/>
              <a:gdLst/>
              <a:ahLst/>
              <a:cxnLst/>
              <a:rect l="l" t="t" r="r" b="b"/>
              <a:pathLst>
                <a:path w="2272386" h="362016">
                  <a:moveTo>
                    <a:pt x="2069186" y="0"/>
                  </a:moveTo>
                  <a:lnTo>
                    <a:pt x="0" y="0"/>
                  </a:lnTo>
                  <a:lnTo>
                    <a:pt x="203200" y="362016"/>
                  </a:lnTo>
                  <a:lnTo>
                    <a:pt x="2272386" y="362016"/>
                  </a:lnTo>
                  <a:lnTo>
                    <a:pt x="2069186" y="0"/>
                  </a:lnTo>
                  <a:close/>
                </a:path>
              </a:pathLst>
            </a:custGeom>
            <a:solidFill>
              <a:srgbClr val="00004D"/>
            </a:solidFill>
          </p:spPr>
          <p:txBody>
            <a:bodyPr/>
            <a:lstStyle/>
            <a:p>
              <a:endParaRPr lang="en-US"/>
            </a:p>
          </p:txBody>
        </p:sp>
        <p:sp>
          <p:nvSpPr>
            <p:cNvPr id="9" name="TextBox 9"/>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10800000">
            <a:off x="9144000" y="-1313476"/>
            <a:ext cx="3189361" cy="2729957"/>
            <a:chOff x="0" y="0"/>
            <a:chExt cx="830882" cy="711200"/>
          </a:xfrm>
        </p:grpSpPr>
        <p:sp>
          <p:nvSpPr>
            <p:cNvPr id="11" name="Freeform 11"/>
            <p:cNvSpPr/>
            <p:nvPr/>
          </p:nvSpPr>
          <p:spPr>
            <a:xfrm>
              <a:off x="0" y="0"/>
              <a:ext cx="830882" cy="711200"/>
            </a:xfrm>
            <a:custGeom>
              <a:avLst/>
              <a:gdLst/>
              <a:ahLst/>
              <a:cxnLst/>
              <a:rect l="l" t="t" r="r" b="b"/>
              <a:pathLst>
                <a:path w="830882" h="711200">
                  <a:moveTo>
                    <a:pt x="415441" y="0"/>
                  </a:moveTo>
                  <a:lnTo>
                    <a:pt x="830882" y="711200"/>
                  </a:lnTo>
                  <a:lnTo>
                    <a:pt x="0" y="711200"/>
                  </a:lnTo>
                  <a:lnTo>
                    <a:pt x="415441" y="0"/>
                  </a:lnTo>
                  <a:close/>
                </a:path>
              </a:pathLst>
            </a:custGeom>
            <a:solidFill>
              <a:srgbClr val="00004D"/>
            </a:solidFill>
          </p:spPr>
          <p:txBody>
            <a:bodyPr/>
            <a:lstStyle/>
            <a:p>
              <a:endParaRPr lang="en-US"/>
            </a:p>
          </p:txBody>
        </p:sp>
        <p:sp>
          <p:nvSpPr>
            <p:cNvPr id="12" name="TextBox 12"/>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593534">
            <a:off x="6888744" y="751736"/>
            <a:ext cx="9007724" cy="1452800"/>
            <a:chOff x="0" y="0"/>
            <a:chExt cx="2199494" cy="354743"/>
          </a:xfrm>
        </p:grpSpPr>
        <p:sp>
          <p:nvSpPr>
            <p:cNvPr id="14" name="Freeform 14"/>
            <p:cNvSpPr/>
            <p:nvPr/>
          </p:nvSpPr>
          <p:spPr>
            <a:xfrm>
              <a:off x="0" y="0"/>
              <a:ext cx="2199494" cy="354743"/>
            </a:xfrm>
            <a:custGeom>
              <a:avLst/>
              <a:gdLst/>
              <a:ahLst/>
              <a:cxnLst/>
              <a:rect l="l" t="t" r="r" b="b"/>
              <a:pathLst>
                <a:path w="2199494" h="354743">
                  <a:moveTo>
                    <a:pt x="203200" y="0"/>
                  </a:moveTo>
                  <a:lnTo>
                    <a:pt x="2199494" y="0"/>
                  </a:lnTo>
                  <a:lnTo>
                    <a:pt x="1996294" y="354743"/>
                  </a:lnTo>
                  <a:lnTo>
                    <a:pt x="0" y="354743"/>
                  </a:lnTo>
                  <a:lnTo>
                    <a:pt x="203200" y="0"/>
                  </a:lnTo>
                  <a:close/>
                </a:path>
              </a:pathLst>
            </a:custGeom>
            <a:solidFill>
              <a:srgbClr val="EB5436"/>
            </a:solidFill>
          </p:spPr>
          <p:txBody>
            <a:bodyPr/>
            <a:lstStyle/>
            <a:p>
              <a:endParaRPr lang="en-US"/>
            </a:p>
          </p:txBody>
        </p:sp>
        <p:sp>
          <p:nvSpPr>
            <p:cNvPr id="15" name="TextBox 15"/>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3576229">
            <a:off x="7989826" y="7670910"/>
            <a:ext cx="7460462" cy="975018"/>
            <a:chOff x="0" y="0"/>
            <a:chExt cx="2770010" cy="362016"/>
          </a:xfrm>
        </p:grpSpPr>
        <p:sp>
          <p:nvSpPr>
            <p:cNvPr id="17" name="Freeform 17"/>
            <p:cNvSpPr/>
            <p:nvPr/>
          </p:nvSpPr>
          <p:spPr>
            <a:xfrm>
              <a:off x="0" y="0"/>
              <a:ext cx="2770010" cy="362016"/>
            </a:xfrm>
            <a:custGeom>
              <a:avLst/>
              <a:gdLst/>
              <a:ahLst/>
              <a:cxnLst/>
              <a:rect l="l" t="t" r="r" b="b"/>
              <a:pathLst>
                <a:path w="2770010" h="362016">
                  <a:moveTo>
                    <a:pt x="2566810" y="0"/>
                  </a:moveTo>
                  <a:lnTo>
                    <a:pt x="0" y="0"/>
                  </a:lnTo>
                  <a:lnTo>
                    <a:pt x="203200" y="362016"/>
                  </a:lnTo>
                  <a:lnTo>
                    <a:pt x="2770010" y="362016"/>
                  </a:lnTo>
                  <a:lnTo>
                    <a:pt x="2566810" y="0"/>
                  </a:lnTo>
                  <a:close/>
                </a:path>
              </a:pathLst>
            </a:custGeom>
            <a:solidFill>
              <a:srgbClr val="EB5436">
                <a:alpha val="72941"/>
              </a:srgbClr>
            </a:solidFill>
          </p:spPr>
          <p:txBody>
            <a:bodyPr/>
            <a:lstStyle/>
            <a:p>
              <a:endParaRPr lang="en-US"/>
            </a:p>
          </p:txBody>
        </p:sp>
        <p:sp>
          <p:nvSpPr>
            <p:cNvPr id="18" name="TextBox 18"/>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3593534">
            <a:off x="6488130" y="1791174"/>
            <a:ext cx="10241790" cy="1007683"/>
            <a:chOff x="0" y="0"/>
            <a:chExt cx="3605500" cy="354743"/>
          </a:xfrm>
        </p:grpSpPr>
        <p:sp>
          <p:nvSpPr>
            <p:cNvPr id="20" name="Freeform 20"/>
            <p:cNvSpPr/>
            <p:nvPr/>
          </p:nvSpPr>
          <p:spPr>
            <a:xfrm>
              <a:off x="0" y="0"/>
              <a:ext cx="3605500" cy="354743"/>
            </a:xfrm>
            <a:custGeom>
              <a:avLst/>
              <a:gdLst/>
              <a:ahLst/>
              <a:cxnLst/>
              <a:rect l="l" t="t" r="r" b="b"/>
              <a:pathLst>
                <a:path w="3605500" h="354743">
                  <a:moveTo>
                    <a:pt x="203200" y="0"/>
                  </a:moveTo>
                  <a:lnTo>
                    <a:pt x="3605500" y="0"/>
                  </a:lnTo>
                  <a:lnTo>
                    <a:pt x="3402300" y="354743"/>
                  </a:lnTo>
                  <a:lnTo>
                    <a:pt x="0" y="354743"/>
                  </a:lnTo>
                  <a:lnTo>
                    <a:pt x="203200" y="0"/>
                  </a:lnTo>
                  <a:close/>
                </a:path>
              </a:pathLst>
            </a:custGeom>
            <a:solidFill>
              <a:srgbClr val="00004D"/>
            </a:solidFill>
          </p:spPr>
          <p:txBody>
            <a:bodyPr/>
            <a:lstStyle/>
            <a:p>
              <a:endParaRPr lang="en-US"/>
            </a:p>
          </p:txBody>
        </p:sp>
        <p:sp>
          <p:nvSpPr>
            <p:cNvPr id="21" name="TextBox 21"/>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rot="3568118">
            <a:off x="8470435" y="8439597"/>
            <a:ext cx="5563796" cy="264280"/>
          </a:xfrm>
          <a:custGeom>
            <a:avLst/>
            <a:gdLst/>
            <a:ahLst/>
            <a:cxnLst/>
            <a:rect l="l" t="t" r="r" b="b"/>
            <a:pathLst>
              <a:path w="5563796" h="264280">
                <a:moveTo>
                  <a:pt x="0" y="0"/>
                </a:moveTo>
                <a:lnTo>
                  <a:pt x="5563795" y="0"/>
                </a:lnTo>
                <a:lnTo>
                  <a:pt x="5563795" y="264281"/>
                </a:lnTo>
                <a:lnTo>
                  <a:pt x="0" y="264281"/>
                </a:lnTo>
                <a:lnTo>
                  <a:pt x="0" y="0"/>
                </a:lnTo>
                <a:close/>
              </a:path>
            </a:pathLst>
          </a:custGeom>
          <a:blipFill>
            <a:blip r:embed="rId3">
              <a:alphaModFix amt="80000"/>
            </a:blip>
            <a:stretch>
              <a:fillRect/>
            </a:stretch>
          </a:blipFill>
        </p:spPr>
        <p:txBody>
          <a:bodyPr/>
          <a:lstStyle/>
          <a:p>
            <a:endParaRPr lang="en-US"/>
          </a:p>
        </p:txBody>
      </p:sp>
      <p:sp>
        <p:nvSpPr>
          <p:cNvPr id="23" name="Freeform 23"/>
          <p:cNvSpPr/>
          <p:nvPr/>
        </p:nvSpPr>
        <p:spPr>
          <a:xfrm rot="7206049">
            <a:off x="7251621" y="2012756"/>
            <a:ext cx="7287332" cy="346148"/>
          </a:xfrm>
          <a:custGeom>
            <a:avLst/>
            <a:gdLst/>
            <a:ahLst/>
            <a:cxnLst/>
            <a:rect l="l" t="t" r="r" b="b"/>
            <a:pathLst>
              <a:path w="7287332" h="346148">
                <a:moveTo>
                  <a:pt x="0" y="0"/>
                </a:moveTo>
                <a:lnTo>
                  <a:pt x="7287332" y="0"/>
                </a:lnTo>
                <a:lnTo>
                  <a:pt x="7287332" y="346149"/>
                </a:lnTo>
                <a:lnTo>
                  <a:pt x="0" y="346149"/>
                </a:lnTo>
                <a:lnTo>
                  <a:pt x="0" y="0"/>
                </a:lnTo>
                <a:close/>
              </a:path>
            </a:pathLst>
          </a:custGeom>
          <a:blipFill>
            <a:blip r:embed="rId3">
              <a:alphaModFix amt="80000"/>
            </a:blip>
            <a:stretch>
              <a:fillRect/>
            </a:stretch>
          </a:blipFill>
        </p:spPr>
        <p:txBody>
          <a:bodyPr/>
          <a:lstStyle/>
          <a:p>
            <a:endParaRPr lang="en-US"/>
          </a:p>
        </p:txBody>
      </p:sp>
      <p:sp>
        <p:nvSpPr>
          <p:cNvPr id="24" name="Freeform 24"/>
          <p:cNvSpPr/>
          <p:nvPr/>
        </p:nvSpPr>
        <p:spPr>
          <a:xfrm rot="7206049">
            <a:off x="7745049" y="2362390"/>
            <a:ext cx="8145785" cy="386925"/>
          </a:xfrm>
          <a:custGeom>
            <a:avLst/>
            <a:gdLst/>
            <a:ahLst/>
            <a:cxnLst/>
            <a:rect l="l" t="t" r="r" b="b"/>
            <a:pathLst>
              <a:path w="8145785" h="386925">
                <a:moveTo>
                  <a:pt x="0" y="0"/>
                </a:moveTo>
                <a:lnTo>
                  <a:pt x="8145786" y="0"/>
                </a:lnTo>
                <a:lnTo>
                  <a:pt x="8145786" y="386925"/>
                </a:lnTo>
                <a:lnTo>
                  <a:pt x="0" y="386925"/>
                </a:lnTo>
                <a:lnTo>
                  <a:pt x="0" y="0"/>
                </a:lnTo>
                <a:close/>
              </a:path>
            </a:pathLst>
          </a:custGeom>
          <a:blipFill>
            <a:blip r:embed="rId3">
              <a:alphaModFix amt="80000"/>
            </a:blip>
            <a:stretch>
              <a:fillRect/>
            </a:stretch>
          </a:blipFill>
        </p:spPr>
        <p:txBody>
          <a:bodyPr/>
          <a:lstStyle/>
          <a:p>
            <a:endParaRPr lang="en-US"/>
          </a:p>
        </p:txBody>
      </p:sp>
      <p:sp>
        <p:nvSpPr>
          <p:cNvPr id="25" name="TextBox 25"/>
          <p:cNvSpPr txBox="1"/>
          <p:nvPr/>
        </p:nvSpPr>
        <p:spPr>
          <a:xfrm>
            <a:off x="496933" y="3462698"/>
            <a:ext cx="8796154" cy="2823209"/>
          </a:xfrm>
          <a:prstGeom prst="rect">
            <a:avLst/>
          </a:prstGeom>
        </p:spPr>
        <p:txBody>
          <a:bodyPr lIns="0" tIns="0" rIns="0" bIns="0" rtlCol="0" anchor="t">
            <a:spAutoFit/>
          </a:bodyPr>
          <a:lstStyle/>
          <a:p>
            <a:pPr>
              <a:lnSpc>
                <a:spcPts val="11289"/>
              </a:lnSpc>
            </a:pPr>
            <a:r>
              <a:rPr lang="en-US" sz="6600" dirty="0">
                <a:solidFill>
                  <a:srgbClr val="00004D"/>
                </a:solidFill>
                <a:latin typeface="Poppins Bold"/>
              </a:rPr>
              <a:t>The Software Development</a:t>
            </a:r>
          </a:p>
        </p:txBody>
      </p:sp>
      <p:sp>
        <p:nvSpPr>
          <p:cNvPr id="26" name="Freeform 26"/>
          <p:cNvSpPr/>
          <p:nvPr/>
        </p:nvSpPr>
        <p:spPr>
          <a:xfrm>
            <a:off x="2596970" y="8029939"/>
            <a:ext cx="4042752" cy="1915782"/>
          </a:xfrm>
          <a:custGeom>
            <a:avLst/>
            <a:gdLst/>
            <a:ahLst/>
            <a:cxnLst/>
            <a:rect l="l" t="t" r="r" b="b"/>
            <a:pathLst>
              <a:path w="4042752" h="1915782">
                <a:moveTo>
                  <a:pt x="0" y="0"/>
                </a:moveTo>
                <a:lnTo>
                  <a:pt x="4042753" y="0"/>
                </a:lnTo>
                <a:lnTo>
                  <a:pt x="4042753" y="1915782"/>
                </a:lnTo>
                <a:lnTo>
                  <a:pt x="0" y="1915782"/>
                </a:lnTo>
                <a:lnTo>
                  <a:pt x="0" y="0"/>
                </a:lnTo>
                <a:close/>
              </a:path>
            </a:pathLst>
          </a:custGeom>
          <a:blipFill>
            <a:blip r:embed="rId4"/>
            <a:stretch>
              <a:fillRect/>
            </a:stretch>
          </a:blipFill>
        </p:spPr>
        <p:txBody>
          <a:bodyPr/>
          <a:lstStyle/>
          <a:p>
            <a:endParaRPr lang="en-US" dirty="0"/>
          </a:p>
        </p:txBody>
      </p:sp>
      <p:sp>
        <p:nvSpPr>
          <p:cNvPr id="27" name="TextBox 27"/>
          <p:cNvSpPr txBox="1"/>
          <p:nvPr/>
        </p:nvSpPr>
        <p:spPr>
          <a:xfrm>
            <a:off x="434746" y="450610"/>
            <a:ext cx="10069885" cy="1875578"/>
          </a:xfrm>
          <a:prstGeom prst="rect">
            <a:avLst/>
          </a:prstGeom>
        </p:spPr>
        <p:txBody>
          <a:bodyPr wrap="square" lIns="0" tIns="0" rIns="0" bIns="0" rtlCol="0" anchor="t">
            <a:spAutoFit/>
          </a:bodyPr>
          <a:lstStyle/>
          <a:p>
            <a:pPr marL="0" marR="0">
              <a:lnSpc>
                <a:spcPct val="115000"/>
              </a:lnSpc>
              <a:spcBef>
                <a:spcPts val="0"/>
              </a:spcBef>
              <a:spcAft>
                <a:spcPts val="0"/>
              </a:spcAft>
              <a:tabLst>
                <a:tab pos="2971800" algn="ctr"/>
                <a:tab pos="5943600" algn="r"/>
              </a:tabLst>
            </a:pPr>
            <a:r>
              <a:rPr lang="en-US" sz="3600" b="1" kern="100" dirty="0">
                <a:solidFill>
                  <a:srgbClr val="C00000"/>
                </a:solidFill>
                <a:effectLst>
                  <a:outerShdw blurRad="38100" dist="38100" dir="2700000" algn="tl">
                    <a:srgbClr val="000000">
                      <a:alpha val="43137"/>
                    </a:srgbClr>
                  </a:outerShdw>
                </a:effectLst>
                <a:latin typeface="Marcellus" panose="020E0602050203020307" pitchFamily="34" charset="0"/>
                <a:ea typeface="Cambria" panose="02040503050406030204" pitchFamily="18" charset="0"/>
                <a:cs typeface="Times New Roman" panose="02020603050405020304" pitchFamily="18" charset="0"/>
              </a:rPr>
              <a:t>PAMPANGA STATE UNIVERSITY</a:t>
            </a:r>
          </a:p>
          <a:p>
            <a:pPr marL="0" marR="0">
              <a:lnSpc>
                <a:spcPct val="115000"/>
              </a:lnSpc>
              <a:spcBef>
                <a:spcPts val="0"/>
              </a:spcBef>
              <a:spcAft>
                <a:spcPts val="0"/>
              </a:spcAft>
              <a:tabLst>
                <a:tab pos="2971800" algn="ctr"/>
                <a:tab pos="5943600" algn="r"/>
              </a:tabLst>
            </a:pPr>
            <a:r>
              <a:rPr lang="en-US" sz="3600" i="1" kern="100" dirty="0">
                <a:solidFill>
                  <a:srgbClr val="C00000"/>
                </a:solidFill>
                <a:effectLst>
                  <a:outerShdw blurRad="38100" dist="38100" dir="2700000" algn="tl">
                    <a:srgbClr val="000000">
                      <a:alpha val="43137"/>
                    </a:srgbClr>
                  </a:outerShdw>
                </a:effectLst>
                <a:latin typeface="Marcellus" panose="020E0602050203020307" pitchFamily="34" charset="0"/>
                <a:ea typeface="Cambria" panose="02040503050406030204" pitchFamily="18" charset="0"/>
                <a:cs typeface="Times New Roman" panose="02020603050405020304" pitchFamily="18" charset="0"/>
              </a:rPr>
              <a:t>(former Don </a:t>
            </a:r>
            <a:r>
              <a:rPr lang="en-US" sz="3600" i="1" kern="100" dirty="0" err="1">
                <a:solidFill>
                  <a:srgbClr val="C00000"/>
                </a:solidFill>
                <a:effectLst>
                  <a:outerShdw blurRad="38100" dist="38100" dir="2700000" algn="tl">
                    <a:srgbClr val="000000">
                      <a:alpha val="43137"/>
                    </a:srgbClr>
                  </a:outerShdw>
                </a:effectLst>
                <a:latin typeface="Marcellus" panose="020E0602050203020307" pitchFamily="34" charset="0"/>
                <a:ea typeface="Cambria" panose="02040503050406030204" pitchFamily="18" charset="0"/>
                <a:cs typeface="Times New Roman" panose="02020603050405020304" pitchFamily="18" charset="0"/>
              </a:rPr>
              <a:t>Honorio</a:t>
            </a:r>
            <a:r>
              <a:rPr lang="en-US" sz="3600" i="1" kern="100" dirty="0">
                <a:solidFill>
                  <a:srgbClr val="C00000"/>
                </a:solidFill>
                <a:effectLst>
                  <a:outerShdw blurRad="38100" dist="38100" dir="2700000" algn="tl">
                    <a:srgbClr val="000000">
                      <a:alpha val="43137"/>
                    </a:srgbClr>
                  </a:outerShdw>
                </a:effectLst>
                <a:latin typeface="Marcellus" panose="020E0602050203020307" pitchFamily="34" charset="0"/>
                <a:ea typeface="Cambria" panose="02040503050406030204" pitchFamily="18" charset="0"/>
                <a:cs typeface="Times New Roman" panose="02020603050405020304" pitchFamily="18" charset="0"/>
              </a:rPr>
              <a:t> Ventura State University)</a:t>
            </a:r>
          </a:p>
          <a:p>
            <a:pPr marL="0" marR="0">
              <a:lnSpc>
                <a:spcPct val="115000"/>
              </a:lnSpc>
              <a:spcBef>
                <a:spcPts val="0"/>
              </a:spcBef>
              <a:spcAft>
                <a:spcPts val="0"/>
              </a:spcAft>
              <a:tabLst>
                <a:tab pos="2971800" algn="ctr"/>
                <a:tab pos="5943600" algn="r"/>
              </a:tabLst>
            </a:pPr>
            <a:r>
              <a:rPr lang="en-US" sz="3600" kern="100" dirty="0">
                <a:solidFill>
                  <a:srgbClr val="C00000"/>
                </a:solidFill>
                <a:effectLst>
                  <a:outerShdw blurRad="38100" dist="38100" dir="2700000" algn="tl">
                    <a:srgbClr val="000000">
                      <a:alpha val="43137"/>
                    </a:srgbClr>
                  </a:outerShdw>
                </a:effectLst>
                <a:latin typeface="Marcellus" panose="020E0602050203020307" pitchFamily="34" charset="0"/>
                <a:ea typeface="Cambria" panose="02040503050406030204" pitchFamily="18" charset="0"/>
                <a:cs typeface="Times New Roman" panose="02020603050405020304" pitchFamily="18" charset="0"/>
              </a:rPr>
              <a:t>COLLEGE OF COMPUTING STUDIES</a:t>
            </a:r>
          </a:p>
        </p:txBody>
      </p:sp>
      <p:sp>
        <p:nvSpPr>
          <p:cNvPr id="28" name="TextBox 28"/>
          <p:cNvSpPr txBox="1"/>
          <p:nvPr/>
        </p:nvSpPr>
        <p:spPr>
          <a:xfrm>
            <a:off x="496933" y="2947064"/>
            <a:ext cx="5919255" cy="641101"/>
          </a:xfrm>
          <a:prstGeom prst="rect">
            <a:avLst/>
          </a:prstGeom>
        </p:spPr>
        <p:txBody>
          <a:bodyPr lIns="0" tIns="0" rIns="0" bIns="0" rtlCol="0" anchor="t">
            <a:spAutoFit/>
          </a:bodyPr>
          <a:lstStyle/>
          <a:p>
            <a:pPr>
              <a:lnSpc>
                <a:spcPts val="4712"/>
              </a:lnSpc>
            </a:pPr>
            <a:r>
              <a:rPr lang="en-US" sz="4134" spc="177" dirty="0">
                <a:solidFill>
                  <a:srgbClr val="00004D"/>
                </a:solidFill>
                <a:latin typeface="Poppins Semi-Bold"/>
              </a:rPr>
              <a:t>CAPSTONE TITLE: </a:t>
            </a:r>
          </a:p>
        </p:txBody>
      </p:sp>
      <p:sp>
        <p:nvSpPr>
          <p:cNvPr id="29" name="TextBox 28"/>
          <p:cNvSpPr txBox="1"/>
          <p:nvPr/>
        </p:nvSpPr>
        <p:spPr>
          <a:xfrm>
            <a:off x="328586" y="9549818"/>
            <a:ext cx="2590800" cy="400110"/>
          </a:xfrm>
          <a:prstGeom prst="rect">
            <a:avLst/>
          </a:prstGeom>
          <a:noFill/>
        </p:spPr>
        <p:txBody>
          <a:bodyPr wrap="square" rtlCol="0">
            <a:spAutoFit/>
          </a:bodyPr>
          <a:lstStyle/>
          <a:p>
            <a:r>
              <a:rPr lang="en-US" sz="2000" b="1" dirty="0">
                <a:solidFill>
                  <a:srgbClr val="FF0000"/>
                </a:solidFill>
                <a:latin typeface="Cambria" panose="02040503050406030204" pitchFamily="18" charset="0"/>
                <a:ea typeface="Cambria" panose="02040503050406030204" pitchFamily="18" charset="0"/>
              </a:rPr>
              <a:t>Final Defense</a:t>
            </a:r>
          </a:p>
        </p:txBody>
      </p:sp>
      <p:pic>
        <p:nvPicPr>
          <p:cNvPr id="30" name="Picture 29">
            <a:extLst>
              <a:ext uri="{FF2B5EF4-FFF2-40B4-BE49-F238E27FC236}">
                <a16:creationId xmlns:a16="http://schemas.microsoft.com/office/drawing/2014/main" id="{EB7867F2-29BC-47EF-9DC4-FCE7D30273AF}"/>
              </a:ext>
            </a:extLst>
          </p:cNvPr>
          <p:cNvPicPr/>
          <p:nvPr/>
        </p:nvPicPr>
        <p:blipFill>
          <a:blip r:embed="rId5">
            <a:extLst>
              <a:ext uri="{28A0092B-C50C-407E-A947-70E740481C1C}">
                <a14:useLocalDpi xmlns:a14="http://schemas.microsoft.com/office/drawing/2010/main" val="0"/>
              </a:ext>
            </a:extLst>
          </a:blip>
          <a:stretch>
            <a:fillRect/>
          </a:stretch>
        </p:blipFill>
        <p:spPr>
          <a:xfrm>
            <a:off x="4437522" y="7925633"/>
            <a:ext cx="2153485" cy="2124393"/>
          </a:xfrm>
          <a:prstGeom prst="rect">
            <a:avLst/>
          </a:prstGeom>
        </p:spPr>
      </p:pic>
      <p:pic>
        <p:nvPicPr>
          <p:cNvPr id="31" name="Picture 30">
            <a:extLst>
              <a:ext uri="{FF2B5EF4-FFF2-40B4-BE49-F238E27FC236}">
                <a16:creationId xmlns:a16="http://schemas.microsoft.com/office/drawing/2014/main" id="{57AB19E1-BFFA-43B9-BEE6-1584FB16EC6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321371" y="8029938"/>
            <a:ext cx="2128059" cy="19400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351023" y="-320040"/>
            <a:ext cx="6682194" cy="3716970"/>
          </a:xfrm>
          <a:custGeom>
            <a:avLst/>
            <a:gdLst/>
            <a:ahLst/>
            <a:cxnLst/>
            <a:rect l="l" t="t" r="r" b="b"/>
            <a:pathLst>
              <a:path w="6682194" h="3716970">
                <a:moveTo>
                  <a:pt x="0" y="3716970"/>
                </a:moveTo>
                <a:lnTo>
                  <a:pt x="6682194" y="3716970"/>
                </a:lnTo>
                <a:lnTo>
                  <a:pt x="6682194" y="0"/>
                </a:lnTo>
                <a:lnTo>
                  <a:pt x="0" y="0"/>
                </a:lnTo>
                <a:lnTo>
                  <a:pt x="0" y="37169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12956829" y="-320040"/>
            <a:ext cx="6682194" cy="3716970"/>
          </a:xfrm>
          <a:custGeom>
            <a:avLst/>
            <a:gdLst/>
            <a:ahLst/>
            <a:cxnLst/>
            <a:rect l="l" t="t" r="r" b="b"/>
            <a:pathLst>
              <a:path w="6682194" h="3716970">
                <a:moveTo>
                  <a:pt x="6682194" y="3716970"/>
                </a:moveTo>
                <a:lnTo>
                  <a:pt x="0" y="3716970"/>
                </a:lnTo>
                <a:lnTo>
                  <a:pt x="0" y="0"/>
                </a:lnTo>
                <a:lnTo>
                  <a:pt x="6682194" y="0"/>
                </a:lnTo>
                <a:lnTo>
                  <a:pt x="6682194" y="37169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82897" y="1648473"/>
            <a:ext cx="16722205" cy="8147981"/>
          </a:xfrm>
          <a:custGeom>
            <a:avLst/>
            <a:gdLst/>
            <a:ahLst/>
            <a:cxnLst/>
            <a:rect l="l" t="t" r="r" b="b"/>
            <a:pathLst>
              <a:path w="16722205" h="8147981">
                <a:moveTo>
                  <a:pt x="0" y="0"/>
                </a:moveTo>
                <a:lnTo>
                  <a:pt x="16722206" y="0"/>
                </a:lnTo>
                <a:lnTo>
                  <a:pt x="16722206" y="8147981"/>
                </a:lnTo>
                <a:lnTo>
                  <a:pt x="0" y="8147981"/>
                </a:lnTo>
                <a:lnTo>
                  <a:pt x="0" y="0"/>
                </a:lnTo>
                <a:close/>
              </a:path>
            </a:pathLst>
          </a:custGeom>
          <a:blipFill>
            <a:blip r:embed="rId4"/>
            <a:stretch>
              <a:fillRect t="-2452"/>
            </a:stretch>
          </a:blipFill>
        </p:spPr>
        <p:txBody>
          <a:bodyPr/>
          <a:lstStyle/>
          <a:p>
            <a:endParaRPr lang="en-US"/>
          </a:p>
        </p:txBody>
      </p:sp>
      <p:sp>
        <p:nvSpPr>
          <p:cNvPr id="5" name="TextBox 5"/>
          <p:cNvSpPr txBox="1"/>
          <p:nvPr/>
        </p:nvSpPr>
        <p:spPr>
          <a:xfrm>
            <a:off x="5215939" y="389877"/>
            <a:ext cx="7856121" cy="1258596"/>
          </a:xfrm>
          <a:prstGeom prst="rect">
            <a:avLst/>
          </a:prstGeom>
        </p:spPr>
        <p:txBody>
          <a:bodyPr lIns="0" tIns="0" rIns="0" bIns="0" rtlCol="0" anchor="t">
            <a:spAutoFit/>
          </a:bodyPr>
          <a:lstStyle/>
          <a:p>
            <a:pPr algn="ctr">
              <a:lnSpc>
                <a:spcPts val="9294"/>
              </a:lnSpc>
            </a:pPr>
            <a:r>
              <a:rPr lang="en-US" sz="8224" spc="-246" dirty="0">
                <a:solidFill>
                  <a:srgbClr val="00004D"/>
                </a:solidFill>
                <a:latin typeface="Poppins Bold"/>
              </a:rPr>
              <a:t>WORK PLAN</a:t>
            </a:r>
          </a:p>
        </p:txBody>
      </p:sp>
      <p:grpSp>
        <p:nvGrpSpPr>
          <p:cNvPr id="6" name="Group 6"/>
          <p:cNvGrpSpPr/>
          <p:nvPr/>
        </p:nvGrpSpPr>
        <p:grpSpPr>
          <a:xfrm>
            <a:off x="-1522364" y="10017304"/>
            <a:ext cx="21354623" cy="2652117"/>
            <a:chOff x="0" y="0"/>
            <a:chExt cx="5624263" cy="698500"/>
          </a:xfrm>
        </p:grpSpPr>
        <p:sp>
          <p:nvSpPr>
            <p:cNvPr id="7" name="Freeform 7"/>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FE6544"/>
            </a:solidFill>
          </p:spPr>
          <p:txBody>
            <a:bodyPr/>
            <a:lstStyle/>
            <a:p>
              <a:endParaRPr lang="en-US"/>
            </a:p>
          </p:txBody>
        </p:sp>
        <p:sp>
          <p:nvSpPr>
            <p:cNvPr id="8" name="TextBox 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741299" y="10017304"/>
            <a:ext cx="12805402" cy="1190264"/>
            <a:chOff x="0" y="0"/>
            <a:chExt cx="6558355" cy="609600"/>
          </a:xfrm>
        </p:grpSpPr>
        <p:sp>
          <p:nvSpPr>
            <p:cNvPr id="10" name="Freeform 10"/>
            <p:cNvSpPr/>
            <p:nvPr/>
          </p:nvSpPr>
          <p:spPr>
            <a:xfrm>
              <a:off x="0" y="0"/>
              <a:ext cx="6558355" cy="609600"/>
            </a:xfrm>
            <a:custGeom>
              <a:avLst/>
              <a:gdLst/>
              <a:ahLst/>
              <a:cxnLst/>
              <a:rect l="l" t="t" r="r" b="b"/>
              <a:pathLst>
                <a:path w="6558355" h="609600">
                  <a:moveTo>
                    <a:pt x="203200" y="609600"/>
                  </a:moveTo>
                  <a:lnTo>
                    <a:pt x="6355155" y="609600"/>
                  </a:lnTo>
                  <a:lnTo>
                    <a:pt x="6558355" y="0"/>
                  </a:lnTo>
                  <a:lnTo>
                    <a:pt x="0" y="0"/>
                  </a:lnTo>
                  <a:lnTo>
                    <a:pt x="203200" y="609600"/>
                  </a:lnTo>
                  <a:close/>
                </a:path>
              </a:pathLst>
            </a:custGeom>
            <a:solidFill>
              <a:srgbClr val="E30B21"/>
            </a:solidFill>
          </p:spPr>
          <p:txBody>
            <a:bodyPr/>
            <a:lstStyle/>
            <a:p>
              <a:endParaRPr lang="en-US"/>
            </a:p>
          </p:txBody>
        </p:sp>
        <p:sp>
          <p:nvSpPr>
            <p:cNvPr id="11" name="TextBox 11"/>
            <p:cNvSpPr txBox="1"/>
            <p:nvPr/>
          </p:nvSpPr>
          <p:spPr>
            <a:xfrm>
              <a:off x="127000" y="-57150"/>
              <a:ext cx="558800" cy="666750"/>
            </a:xfrm>
            <a:prstGeom prst="rect">
              <a:avLst/>
            </a:prstGeom>
          </p:spPr>
          <p:txBody>
            <a:bodyPr lIns="50800" tIns="50800" rIns="50800" bIns="50800" rtlCol="0" anchor="ctr"/>
            <a:lstStyle/>
            <a:p>
              <a:pPr algn="ctr">
                <a:lnSpc>
                  <a:spcPts val="2659"/>
                </a:lnSpc>
              </a:pPr>
              <a:endParaRPr/>
            </a:p>
          </p:txBody>
        </p:sp>
      </p:grpSp>
      <p:sp>
        <p:nvSpPr>
          <p:cNvPr id="13" name="TextBox 12">
            <a:extLst>
              <a:ext uri="{FF2B5EF4-FFF2-40B4-BE49-F238E27FC236}">
                <a16:creationId xmlns:a16="http://schemas.microsoft.com/office/drawing/2014/main" id="{27F5174F-EEA0-49D6-B515-0D27661304AB}"/>
              </a:ext>
            </a:extLst>
          </p:cNvPr>
          <p:cNvSpPr txBox="1"/>
          <p:nvPr/>
        </p:nvSpPr>
        <p:spPr>
          <a:xfrm>
            <a:off x="328586" y="9549818"/>
            <a:ext cx="2590800" cy="400110"/>
          </a:xfrm>
          <a:prstGeom prst="rect">
            <a:avLst/>
          </a:prstGeom>
          <a:noFill/>
        </p:spPr>
        <p:txBody>
          <a:bodyPr wrap="square" rtlCol="0">
            <a:spAutoFit/>
          </a:bodyPr>
          <a:lstStyle/>
          <a:p>
            <a:r>
              <a:rPr lang="en-US" sz="2000" b="1" dirty="0">
                <a:solidFill>
                  <a:srgbClr val="FF0000"/>
                </a:solidFill>
                <a:latin typeface="Cambria" panose="02040503050406030204" pitchFamily="18" charset="0"/>
                <a:ea typeface="Cambria" panose="02040503050406030204" pitchFamily="18" charset="0"/>
              </a:rPr>
              <a:t>Final Defense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351023" y="-320040"/>
            <a:ext cx="6682194" cy="3716970"/>
          </a:xfrm>
          <a:custGeom>
            <a:avLst/>
            <a:gdLst/>
            <a:ahLst/>
            <a:cxnLst/>
            <a:rect l="l" t="t" r="r" b="b"/>
            <a:pathLst>
              <a:path w="6682194" h="3716970">
                <a:moveTo>
                  <a:pt x="0" y="3716970"/>
                </a:moveTo>
                <a:lnTo>
                  <a:pt x="6682194" y="3716970"/>
                </a:lnTo>
                <a:lnTo>
                  <a:pt x="6682194" y="0"/>
                </a:lnTo>
                <a:lnTo>
                  <a:pt x="0" y="0"/>
                </a:lnTo>
                <a:lnTo>
                  <a:pt x="0" y="37169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12956829" y="-320040"/>
            <a:ext cx="6682194" cy="3716970"/>
          </a:xfrm>
          <a:custGeom>
            <a:avLst/>
            <a:gdLst/>
            <a:ahLst/>
            <a:cxnLst/>
            <a:rect l="l" t="t" r="r" b="b"/>
            <a:pathLst>
              <a:path w="6682194" h="3716970">
                <a:moveTo>
                  <a:pt x="6682194" y="3716970"/>
                </a:moveTo>
                <a:lnTo>
                  <a:pt x="0" y="3716970"/>
                </a:lnTo>
                <a:lnTo>
                  <a:pt x="0" y="0"/>
                </a:lnTo>
                <a:lnTo>
                  <a:pt x="6682194" y="0"/>
                </a:lnTo>
                <a:lnTo>
                  <a:pt x="6682194" y="37169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522364" y="10017304"/>
            <a:ext cx="21354623" cy="2652117"/>
            <a:chOff x="0" y="0"/>
            <a:chExt cx="5624263" cy="698500"/>
          </a:xfrm>
        </p:grpSpPr>
        <p:sp>
          <p:nvSpPr>
            <p:cNvPr id="7" name="Freeform 7"/>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FE6544"/>
            </a:solidFill>
          </p:spPr>
          <p:txBody>
            <a:bodyPr/>
            <a:lstStyle/>
            <a:p>
              <a:endParaRPr lang="en-US"/>
            </a:p>
          </p:txBody>
        </p:sp>
        <p:sp>
          <p:nvSpPr>
            <p:cNvPr id="8" name="TextBox 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741299" y="10017304"/>
            <a:ext cx="12805402" cy="1190264"/>
            <a:chOff x="0" y="0"/>
            <a:chExt cx="6558355" cy="609600"/>
          </a:xfrm>
        </p:grpSpPr>
        <p:sp>
          <p:nvSpPr>
            <p:cNvPr id="10" name="Freeform 10"/>
            <p:cNvSpPr/>
            <p:nvPr/>
          </p:nvSpPr>
          <p:spPr>
            <a:xfrm>
              <a:off x="0" y="0"/>
              <a:ext cx="6558355" cy="609600"/>
            </a:xfrm>
            <a:custGeom>
              <a:avLst/>
              <a:gdLst/>
              <a:ahLst/>
              <a:cxnLst/>
              <a:rect l="l" t="t" r="r" b="b"/>
              <a:pathLst>
                <a:path w="6558355" h="609600">
                  <a:moveTo>
                    <a:pt x="203200" y="609600"/>
                  </a:moveTo>
                  <a:lnTo>
                    <a:pt x="6355155" y="609600"/>
                  </a:lnTo>
                  <a:lnTo>
                    <a:pt x="6558355" y="0"/>
                  </a:lnTo>
                  <a:lnTo>
                    <a:pt x="0" y="0"/>
                  </a:lnTo>
                  <a:lnTo>
                    <a:pt x="203200" y="609600"/>
                  </a:lnTo>
                  <a:close/>
                </a:path>
              </a:pathLst>
            </a:custGeom>
            <a:solidFill>
              <a:srgbClr val="E30B21"/>
            </a:solidFill>
          </p:spPr>
          <p:txBody>
            <a:bodyPr/>
            <a:lstStyle/>
            <a:p>
              <a:endParaRPr lang="en-US"/>
            </a:p>
          </p:txBody>
        </p:sp>
        <p:sp>
          <p:nvSpPr>
            <p:cNvPr id="11" name="TextBox 11"/>
            <p:cNvSpPr txBox="1"/>
            <p:nvPr/>
          </p:nvSpPr>
          <p:spPr>
            <a:xfrm>
              <a:off x="127000" y="-57150"/>
              <a:ext cx="558800" cy="666750"/>
            </a:xfrm>
            <a:prstGeom prst="rect">
              <a:avLst/>
            </a:prstGeom>
          </p:spPr>
          <p:txBody>
            <a:bodyPr lIns="50800" tIns="50800" rIns="50800" bIns="50800" rtlCol="0" anchor="ctr"/>
            <a:lstStyle/>
            <a:p>
              <a:pPr algn="ctr">
                <a:lnSpc>
                  <a:spcPts val="2659"/>
                </a:lnSpc>
              </a:pPr>
              <a:endParaRPr/>
            </a:p>
          </p:txBody>
        </p:sp>
      </p:grpSp>
      <p:sp>
        <p:nvSpPr>
          <p:cNvPr id="13" name="TextBox 5"/>
          <p:cNvSpPr txBox="1"/>
          <p:nvPr/>
        </p:nvSpPr>
        <p:spPr>
          <a:xfrm>
            <a:off x="1769770" y="495300"/>
            <a:ext cx="14748460" cy="1192634"/>
          </a:xfrm>
          <a:prstGeom prst="rect">
            <a:avLst/>
          </a:prstGeom>
        </p:spPr>
        <p:txBody>
          <a:bodyPr wrap="square" lIns="0" tIns="0" rIns="0" bIns="0" rtlCol="0" anchor="t">
            <a:spAutoFit/>
          </a:bodyPr>
          <a:lstStyle/>
          <a:p>
            <a:pPr algn="ctr">
              <a:lnSpc>
                <a:spcPts val="9294"/>
              </a:lnSpc>
            </a:pPr>
            <a:r>
              <a:rPr lang="en-US" sz="8224" spc="-246" dirty="0">
                <a:solidFill>
                  <a:srgbClr val="00004D"/>
                </a:solidFill>
                <a:latin typeface="Poppins Bold"/>
              </a:rPr>
              <a:t>RESULT AND DISCUSSIONS</a:t>
            </a:r>
          </a:p>
        </p:txBody>
      </p:sp>
      <p:sp>
        <p:nvSpPr>
          <p:cNvPr id="14" name="TextBox 13">
            <a:extLst>
              <a:ext uri="{FF2B5EF4-FFF2-40B4-BE49-F238E27FC236}">
                <a16:creationId xmlns:a16="http://schemas.microsoft.com/office/drawing/2014/main" id="{B2C53893-A769-494F-AEBA-A547E74F41D7}"/>
              </a:ext>
            </a:extLst>
          </p:cNvPr>
          <p:cNvSpPr txBox="1"/>
          <p:nvPr/>
        </p:nvSpPr>
        <p:spPr>
          <a:xfrm>
            <a:off x="328586" y="9549818"/>
            <a:ext cx="2590800" cy="400110"/>
          </a:xfrm>
          <a:prstGeom prst="rect">
            <a:avLst/>
          </a:prstGeom>
          <a:noFill/>
        </p:spPr>
        <p:txBody>
          <a:bodyPr wrap="square" rtlCol="0">
            <a:spAutoFit/>
          </a:bodyPr>
          <a:lstStyle/>
          <a:p>
            <a:r>
              <a:rPr lang="en-US" sz="2000" b="1" dirty="0">
                <a:solidFill>
                  <a:srgbClr val="FF0000"/>
                </a:solidFill>
                <a:latin typeface="Cambria" panose="02040503050406030204" pitchFamily="18" charset="0"/>
                <a:ea typeface="Cambria" panose="02040503050406030204" pitchFamily="18" charset="0"/>
              </a:rPr>
              <a:t>Final Defense</a:t>
            </a:r>
          </a:p>
        </p:txBody>
      </p:sp>
    </p:spTree>
    <p:extLst>
      <p:ext uri="{BB962C8B-B14F-4D97-AF65-F5344CB8AC3E}">
        <p14:creationId xmlns:p14="http://schemas.microsoft.com/office/powerpoint/2010/main" val="4270993438"/>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351023" y="-320040"/>
            <a:ext cx="6682194" cy="3716970"/>
          </a:xfrm>
          <a:custGeom>
            <a:avLst/>
            <a:gdLst/>
            <a:ahLst/>
            <a:cxnLst/>
            <a:rect l="l" t="t" r="r" b="b"/>
            <a:pathLst>
              <a:path w="6682194" h="3716970">
                <a:moveTo>
                  <a:pt x="0" y="3716970"/>
                </a:moveTo>
                <a:lnTo>
                  <a:pt x="6682194" y="3716970"/>
                </a:lnTo>
                <a:lnTo>
                  <a:pt x="6682194" y="0"/>
                </a:lnTo>
                <a:lnTo>
                  <a:pt x="0" y="0"/>
                </a:lnTo>
                <a:lnTo>
                  <a:pt x="0" y="37169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12956829" y="-320040"/>
            <a:ext cx="6682194" cy="3716970"/>
          </a:xfrm>
          <a:custGeom>
            <a:avLst/>
            <a:gdLst/>
            <a:ahLst/>
            <a:cxnLst/>
            <a:rect l="l" t="t" r="r" b="b"/>
            <a:pathLst>
              <a:path w="6682194" h="3716970">
                <a:moveTo>
                  <a:pt x="6682194" y="3716970"/>
                </a:moveTo>
                <a:lnTo>
                  <a:pt x="0" y="3716970"/>
                </a:lnTo>
                <a:lnTo>
                  <a:pt x="0" y="0"/>
                </a:lnTo>
                <a:lnTo>
                  <a:pt x="6682194" y="0"/>
                </a:lnTo>
                <a:lnTo>
                  <a:pt x="6682194" y="37169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522364" y="10017304"/>
            <a:ext cx="21354623" cy="2652117"/>
            <a:chOff x="0" y="0"/>
            <a:chExt cx="5624263" cy="698500"/>
          </a:xfrm>
        </p:grpSpPr>
        <p:sp>
          <p:nvSpPr>
            <p:cNvPr id="7" name="Freeform 7"/>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FE6544"/>
            </a:solidFill>
          </p:spPr>
          <p:txBody>
            <a:bodyPr/>
            <a:lstStyle/>
            <a:p>
              <a:endParaRPr lang="en-US"/>
            </a:p>
          </p:txBody>
        </p:sp>
        <p:sp>
          <p:nvSpPr>
            <p:cNvPr id="8" name="TextBox 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741299" y="10017304"/>
            <a:ext cx="12805402" cy="1190264"/>
            <a:chOff x="0" y="0"/>
            <a:chExt cx="6558355" cy="609600"/>
          </a:xfrm>
        </p:grpSpPr>
        <p:sp>
          <p:nvSpPr>
            <p:cNvPr id="10" name="Freeform 10"/>
            <p:cNvSpPr/>
            <p:nvPr/>
          </p:nvSpPr>
          <p:spPr>
            <a:xfrm>
              <a:off x="0" y="0"/>
              <a:ext cx="6558355" cy="609600"/>
            </a:xfrm>
            <a:custGeom>
              <a:avLst/>
              <a:gdLst/>
              <a:ahLst/>
              <a:cxnLst/>
              <a:rect l="l" t="t" r="r" b="b"/>
              <a:pathLst>
                <a:path w="6558355" h="609600">
                  <a:moveTo>
                    <a:pt x="203200" y="609600"/>
                  </a:moveTo>
                  <a:lnTo>
                    <a:pt x="6355155" y="609600"/>
                  </a:lnTo>
                  <a:lnTo>
                    <a:pt x="6558355" y="0"/>
                  </a:lnTo>
                  <a:lnTo>
                    <a:pt x="0" y="0"/>
                  </a:lnTo>
                  <a:lnTo>
                    <a:pt x="203200" y="609600"/>
                  </a:lnTo>
                  <a:close/>
                </a:path>
              </a:pathLst>
            </a:custGeom>
            <a:solidFill>
              <a:srgbClr val="E30B21"/>
            </a:solidFill>
          </p:spPr>
          <p:txBody>
            <a:bodyPr/>
            <a:lstStyle/>
            <a:p>
              <a:endParaRPr lang="en-US"/>
            </a:p>
          </p:txBody>
        </p:sp>
        <p:sp>
          <p:nvSpPr>
            <p:cNvPr id="11" name="TextBox 11"/>
            <p:cNvSpPr txBox="1"/>
            <p:nvPr/>
          </p:nvSpPr>
          <p:spPr>
            <a:xfrm>
              <a:off x="127000" y="-57150"/>
              <a:ext cx="558800" cy="666750"/>
            </a:xfrm>
            <a:prstGeom prst="rect">
              <a:avLst/>
            </a:prstGeom>
          </p:spPr>
          <p:txBody>
            <a:bodyPr lIns="50800" tIns="50800" rIns="50800" bIns="50800" rtlCol="0" anchor="ctr"/>
            <a:lstStyle/>
            <a:p>
              <a:pPr algn="ctr">
                <a:lnSpc>
                  <a:spcPts val="2659"/>
                </a:lnSpc>
              </a:pPr>
              <a:endParaRPr/>
            </a:p>
          </p:txBody>
        </p:sp>
      </p:grpSp>
      <p:sp>
        <p:nvSpPr>
          <p:cNvPr id="14" name="TextBox 5"/>
          <p:cNvSpPr txBox="1"/>
          <p:nvPr/>
        </p:nvSpPr>
        <p:spPr>
          <a:xfrm>
            <a:off x="1769770" y="495300"/>
            <a:ext cx="14748460" cy="1192634"/>
          </a:xfrm>
          <a:prstGeom prst="rect">
            <a:avLst/>
          </a:prstGeom>
        </p:spPr>
        <p:txBody>
          <a:bodyPr wrap="square" lIns="0" tIns="0" rIns="0" bIns="0" rtlCol="0" anchor="t">
            <a:spAutoFit/>
          </a:bodyPr>
          <a:lstStyle/>
          <a:p>
            <a:pPr algn="ctr">
              <a:lnSpc>
                <a:spcPts val="9294"/>
              </a:lnSpc>
            </a:pPr>
            <a:r>
              <a:rPr lang="en-US" sz="8224" spc="-246" dirty="0">
                <a:solidFill>
                  <a:srgbClr val="00004D"/>
                </a:solidFill>
                <a:latin typeface="Poppins Bold"/>
              </a:rPr>
              <a:t>RECOMMENDATION</a:t>
            </a:r>
          </a:p>
        </p:txBody>
      </p:sp>
      <p:sp>
        <p:nvSpPr>
          <p:cNvPr id="13" name="TextBox 12">
            <a:extLst>
              <a:ext uri="{FF2B5EF4-FFF2-40B4-BE49-F238E27FC236}">
                <a16:creationId xmlns:a16="http://schemas.microsoft.com/office/drawing/2014/main" id="{8CBEC822-AE7F-4E62-BDA6-9C3F6B1CA294}"/>
              </a:ext>
            </a:extLst>
          </p:cNvPr>
          <p:cNvSpPr txBox="1"/>
          <p:nvPr/>
        </p:nvSpPr>
        <p:spPr>
          <a:xfrm>
            <a:off x="328586" y="9549818"/>
            <a:ext cx="2590800" cy="400110"/>
          </a:xfrm>
          <a:prstGeom prst="rect">
            <a:avLst/>
          </a:prstGeom>
          <a:noFill/>
        </p:spPr>
        <p:txBody>
          <a:bodyPr wrap="square" rtlCol="0">
            <a:spAutoFit/>
          </a:bodyPr>
          <a:lstStyle/>
          <a:p>
            <a:r>
              <a:rPr lang="en-US" sz="2000" b="1" dirty="0">
                <a:solidFill>
                  <a:srgbClr val="FF0000"/>
                </a:solidFill>
                <a:latin typeface="Cambria" panose="02040503050406030204" pitchFamily="18" charset="0"/>
                <a:ea typeface="Cambria" panose="02040503050406030204" pitchFamily="18" charset="0"/>
              </a:rPr>
              <a:t>Final Defense</a:t>
            </a:r>
          </a:p>
        </p:txBody>
      </p:sp>
    </p:spTree>
    <p:extLst>
      <p:ext uri="{BB962C8B-B14F-4D97-AF65-F5344CB8AC3E}">
        <p14:creationId xmlns:p14="http://schemas.microsoft.com/office/powerpoint/2010/main" val="991990246"/>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flipV="1">
            <a:off x="-1351023" y="-320040"/>
            <a:ext cx="6682194" cy="3716970"/>
          </a:xfrm>
          <a:custGeom>
            <a:avLst/>
            <a:gdLst/>
            <a:ahLst/>
            <a:cxnLst/>
            <a:rect l="l" t="t" r="r" b="b"/>
            <a:pathLst>
              <a:path w="6682194" h="3716970">
                <a:moveTo>
                  <a:pt x="0" y="3716970"/>
                </a:moveTo>
                <a:lnTo>
                  <a:pt x="6682194" y="3716970"/>
                </a:lnTo>
                <a:lnTo>
                  <a:pt x="6682194" y="0"/>
                </a:lnTo>
                <a:lnTo>
                  <a:pt x="0" y="0"/>
                </a:lnTo>
                <a:lnTo>
                  <a:pt x="0" y="37169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12956829" y="-320040"/>
            <a:ext cx="6682194" cy="3716970"/>
          </a:xfrm>
          <a:custGeom>
            <a:avLst/>
            <a:gdLst/>
            <a:ahLst/>
            <a:cxnLst/>
            <a:rect l="l" t="t" r="r" b="b"/>
            <a:pathLst>
              <a:path w="6682194" h="3716970">
                <a:moveTo>
                  <a:pt x="6682194" y="3716970"/>
                </a:moveTo>
                <a:lnTo>
                  <a:pt x="0" y="3716970"/>
                </a:lnTo>
                <a:lnTo>
                  <a:pt x="0" y="0"/>
                </a:lnTo>
                <a:lnTo>
                  <a:pt x="6682194" y="0"/>
                </a:lnTo>
                <a:lnTo>
                  <a:pt x="6682194" y="37169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057077" y="3610519"/>
            <a:ext cx="1294067" cy="902612"/>
          </a:xfrm>
          <a:custGeom>
            <a:avLst/>
            <a:gdLst/>
            <a:ahLst/>
            <a:cxnLst/>
            <a:rect l="l" t="t" r="r" b="b"/>
            <a:pathLst>
              <a:path w="1294067" h="902612">
                <a:moveTo>
                  <a:pt x="0" y="0"/>
                </a:moveTo>
                <a:lnTo>
                  <a:pt x="1294067" y="0"/>
                </a:lnTo>
                <a:lnTo>
                  <a:pt x="1294067" y="902612"/>
                </a:lnTo>
                <a:lnTo>
                  <a:pt x="0" y="9026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4242822" y="404840"/>
            <a:ext cx="9802357" cy="1460785"/>
          </a:xfrm>
          <a:prstGeom prst="rect">
            <a:avLst/>
          </a:prstGeom>
        </p:spPr>
        <p:txBody>
          <a:bodyPr lIns="0" tIns="0" rIns="0" bIns="0" rtlCol="0" anchor="t">
            <a:spAutoFit/>
          </a:bodyPr>
          <a:lstStyle/>
          <a:p>
            <a:pPr algn="ctr">
              <a:lnSpc>
                <a:spcPts val="11954"/>
              </a:lnSpc>
              <a:spcBef>
                <a:spcPct val="0"/>
              </a:spcBef>
            </a:pPr>
            <a:r>
              <a:rPr lang="en-US" sz="8539" dirty="0">
                <a:solidFill>
                  <a:srgbClr val="212163"/>
                </a:solidFill>
                <a:latin typeface="Poppins Bold"/>
              </a:rPr>
              <a:t>Software SS</a:t>
            </a:r>
          </a:p>
        </p:txBody>
      </p:sp>
      <p:sp>
        <p:nvSpPr>
          <p:cNvPr id="6" name="TextBox 6"/>
          <p:cNvSpPr txBox="1"/>
          <p:nvPr/>
        </p:nvSpPr>
        <p:spPr>
          <a:xfrm>
            <a:off x="2157961" y="2886238"/>
            <a:ext cx="13972077" cy="1439037"/>
          </a:xfrm>
          <a:prstGeom prst="rect">
            <a:avLst/>
          </a:prstGeom>
        </p:spPr>
        <p:txBody>
          <a:bodyPr lIns="0" tIns="0" rIns="0" bIns="0" rtlCol="0" anchor="t">
            <a:spAutoFit/>
          </a:bodyPr>
          <a:lstStyle/>
          <a:p>
            <a:pPr algn="just">
              <a:lnSpc>
                <a:spcPts val="3729"/>
              </a:lnSpc>
            </a:pPr>
            <a:r>
              <a:rPr lang="en-US" sz="3300" spc="-99">
                <a:solidFill>
                  <a:srgbClr val="212163"/>
                </a:solidFill>
                <a:latin typeface="Poppins Bold"/>
              </a:rPr>
              <a:t>NOTE: </a:t>
            </a:r>
          </a:p>
          <a:p>
            <a:pPr algn="just">
              <a:lnSpc>
                <a:spcPts val="3729"/>
              </a:lnSpc>
            </a:pPr>
            <a:r>
              <a:rPr lang="en-US" sz="3300" spc="-99">
                <a:solidFill>
                  <a:srgbClr val="212163"/>
                </a:solidFill>
                <a:latin typeface="Poppins Bold"/>
              </a:rPr>
              <a:t>FOR SYSTEM DEVELOPMENT INSERT SAMPLE DIAGRAMS, FIGURES, </a:t>
            </a:r>
          </a:p>
          <a:p>
            <a:pPr algn="just">
              <a:lnSpc>
                <a:spcPts val="3729"/>
              </a:lnSpc>
            </a:pPr>
            <a:r>
              <a:rPr lang="en-US" sz="3300" spc="-99">
                <a:solidFill>
                  <a:srgbClr val="212163"/>
                </a:solidFill>
                <a:latin typeface="Poppins Bold"/>
              </a:rPr>
              <a:t>FOR GAME DEVELOPMENT INSERT STORYBOARD </a:t>
            </a:r>
          </a:p>
        </p:txBody>
      </p:sp>
      <p:grpSp>
        <p:nvGrpSpPr>
          <p:cNvPr id="7" name="Group 7"/>
          <p:cNvGrpSpPr/>
          <p:nvPr/>
        </p:nvGrpSpPr>
        <p:grpSpPr>
          <a:xfrm>
            <a:off x="-1522364" y="10017304"/>
            <a:ext cx="21354623" cy="2652117"/>
            <a:chOff x="0" y="0"/>
            <a:chExt cx="5624263" cy="698500"/>
          </a:xfrm>
        </p:grpSpPr>
        <p:sp>
          <p:nvSpPr>
            <p:cNvPr id="8" name="Freeform 8"/>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FE6544"/>
            </a:solidFill>
          </p:spPr>
          <p:txBody>
            <a:bodyPr/>
            <a:lstStyle/>
            <a:p>
              <a:endParaRPr lang="en-US"/>
            </a:p>
          </p:txBody>
        </p:sp>
        <p:sp>
          <p:nvSpPr>
            <p:cNvPr id="9" name="TextBox 9"/>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741299" y="10017304"/>
            <a:ext cx="12805402" cy="1190264"/>
            <a:chOff x="0" y="0"/>
            <a:chExt cx="6558355" cy="609600"/>
          </a:xfrm>
        </p:grpSpPr>
        <p:sp>
          <p:nvSpPr>
            <p:cNvPr id="11" name="Freeform 11"/>
            <p:cNvSpPr/>
            <p:nvPr/>
          </p:nvSpPr>
          <p:spPr>
            <a:xfrm>
              <a:off x="0" y="0"/>
              <a:ext cx="6558355" cy="609600"/>
            </a:xfrm>
            <a:custGeom>
              <a:avLst/>
              <a:gdLst/>
              <a:ahLst/>
              <a:cxnLst/>
              <a:rect l="l" t="t" r="r" b="b"/>
              <a:pathLst>
                <a:path w="6558355" h="609600">
                  <a:moveTo>
                    <a:pt x="203200" y="609600"/>
                  </a:moveTo>
                  <a:lnTo>
                    <a:pt x="6355155" y="609600"/>
                  </a:lnTo>
                  <a:lnTo>
                    <a:pt x="6558355" y="0"/>
                  </a:lnTo>
                  <a:lnTo>
                    <a:pt x="0" y="0"/>
                  </a:lnTo>
                  <a:lnTo>
                    <a:pt x="203200" y="609600"/>
                  </a:lnTo>
                  <a:close/>
                </a:path>
              </a:pathLst>
            </a:custGeom>
            <a:solidFill>
              <a:srgbClr val="E30B21"/>
            </a:solidFill>
          </p:spPr>
          <p:txBody>
            <a:bodyPr/>
            <a:lstStyle/>
            <a:p>
              <a:endParaRPr lang="en-US"/>
            </a:p>
          </p:txBody>
        </p:sp>
        <p:sp>
          <p:nvSpPr>
            <p:cNvPr id="12" name="TextBox 12"/>
            <p:cNvSpPr txBox="1"/>
            <p:nvPr/>
          </p:nvSpPr>
          <p:spPr>
            <a:xfrm>
              <a:off x="127000" y="-57150"/>
              <a:ext cx="558800" cy="666750"/>
            </a:xfrm>
            <a:prstGeom prst="rect">
              <a:avLst/>
            </a:prstGeom>
          </p:spPr>
          <p:txBody>
            <a:bodyPr lIns="50800" tIns="50800" rIns="50800" bIns="50800" rtlCol="0" anchor="ctr"/>
            <a:lstStyle/>
            <a:p>
              <a:pPr algn="ctr">
                <a:lnSpc>
                  <a:spcPts val="2659"/>
                </a:lnSpc>
              </a:pPr>
              <a:endParaRPr/>
            </a:p>
          </p:txBody>
        </p:sp>
      </p:grpSp>
      <p:sp>
        <p:nvSpPr>
          <p:cNvPr id="14" name="TextBox 13">
            <a:extLst>
              <a:ext uri="{FF2B5EF4-FFF2-40B4-BE49-F238E27FC236}">
                <a16:creationId xmlns:a16="http://schemas.microsoft.com/office/drawing/2014/main" id="{CD9459A2-6E2C-468D-A233-8859C777E488}"/>
              </a:ext>
            </a:extLst>
          </p:cNvPr>
          <p:cNvSpPr txBox="1"/>
          <p:nvPr/>
        </p:nvSpPr>
        <p:spPr>
          <a:xfrm>
            <a:off x="328586" y="9549818"/>
            <a:ext cx="2590800" cy="400110"/>
          </a:xfrm>
          <a:prstGeom prst="rect">
            <a:avLst/>
          </a:prstGeom>
          <a:noFill/>
        </p:spPr>
        <p:txBody>
          <a:bodyPr wrap="square" rtlCol="0">
            <a:spAutoFit/>
          </a:bodyPr>
          <a:lstStyle/>
          <a:p>
            <a:r>
              <a:rPr lang="en-US" sz="2000" b="1" dirty="0">
                <a:solidFill>
                  <a:srgbClr val="FF0000"/>
                </a:solidFill>
                <a:latin typeface="Cambria" panose="02040503050406030204" pitchFamily="18" charset="0"/>
                <a:ea typeface="Cambria" panose="02040503050406030204" pitchFamily="18" charset="0"/>
              </a:rPr>
              <a:t>Final Defense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flipV="1">
            <a:off x="-1351023" y="-320040"/>
            <a:ext cx="6682194" cy="3716970"/>
          </a:xfrm>
          <a:custGeom>
            <a:avLst/>
            <a:gdLst/>
            <a:ahLst/>
            <a:cxnLst/>
            <a:rect l="l" t="t" r="r" b="b"/>
            <a:pathLst>
              <a:path w="6682194" h="3716970">
                <a:moveTo>
                  <a:pt x="0" y="3716970"/>
                </a:moveTo>
                <a:lnTo>
                  <a:pt x="6682194" y="3716970"/>
                </a:lnTo>
                <a:lnTo>
                  <a:pt x="6682194" y="0"/>
                </a:lnTo>
                <a:lnTo>
                  <a:pt x="0" y="0"/>
                </a:lnTo>
                <a:lnTo>
                  <a:pt x="0" y="37169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12956829" y="-320040"/>
            <a:ext cx="6682194" cy="3716970"/>
          </a:xfrm>
          <a:custGeom>
            <a:avLst/>
            <a:gdLst/>
            <a:ahLst/>
            <a:cxnLst/>
            <a:rect l="l" t="t" r="r" b="b"/>
            <a:pathLst>
              <a:path w="6682194" h="3716970">
                <a:moveTo>
                  <a:pt x="6682194" y="3716970"/>
                </a:moveTo>
                <a:lnTo>
                  <a:pt x="0" y="3716970"/>
                </a:lnTo>
                <a:lnTo>
                  <a:pt x="0" y="0"/>
                </a:lnTo>
                <a:lnTo>
                  <a:pt x="6682194" y="0"/>
                </a:lnTo>
                <a:lnTo>
                  <a:pt x="6682194" y="37169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522364" y="10017304"/>
            <a:ext cx="21354623" cy="2652117"/>
            <a:chOff x="0" y="0"/>
            <a:chExt cx="5624263" cy="698500"/>
          </a:xfrm>
        </p:grpSpPr>
        <p:sp>
          <p:nvSpPr>
            <p:cNvPr id="5" name="Freeform 5"/>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00004D"/>
            </a:solidFill>
          </p:spPr>
          <p:txBody>
            <a:bodyPr/>
            <a:lstStyle/>
            <a:p>
              <a:endParaRPr lang="en-US"/>
            </a:p>
          </p:txBody>
        </p:sp>
        <p:sp>
          <p:nvSpPr>
            <p:cNvPr id="6" name="TextBox 6"/>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741299" y="10017304"/>
            <a:ext cx="12805402" cy="1190264"/>
            <a:chOff x="0" y="0"/>
            <a:chExt cx="6558355" cy="609600"/>
          </a:xfrm>
        </p:grpSpPr>
        <p:sp>
          <p:nvSpPr>
            <p:cNvPr id="8" name="Freeform 8"/>
            <p:cNvSpPr/>
            <p:nvPr/>
          </p:nvSpPr>
          <p:spPr>
            <a:xfrm>
              <a:off x="0" y="0"/>
              <a:ext cx="6558355" cy="609600"/>
            </a:xfrm>
            <a:custGeom>
              <a:avLst/>
              <a:gdLst/>
              <a:ahLst/>
              <a:cxnLst/>
              <a:rect l="l" t="t" r="r" b="b"/>
              <a:pathLst>
                <a:path w="6558355" h="609600">
                  <a:moveTo>
                    <a:pt x="203200" y="609600"/>
                  </a:moveTo>
                  <a:lnTo>
                    <a:pt x="6355155" y="609600"/>
                  </a:lnTo>
                  <a:lnTo>
                    <a:pt x="6558355" y="0"/>
                  </a:lnTo>
                  <a:lnTo>
                    <a:pt x="0" y="0"/>
                  </a:lnTo>
                  <a:lnTo>
                    <a:pt x="203200" y="609600"/>
                  </a:lnTo>
                  <a:close/>
                </a:path>
              </a:pathLst>
            </a:custGeom>
            <a:solidFill>
              <a:srgbClr val="E30B21"/>
            </a:solidFill>
          </p:spPr>
          <p:txBody>
            <a:bodyPr/>
            <a:lstStyle/>
            <a:p>
              <a:endParaRPr lang="en-US"/>
            </a:p>
          </p:txBody>
        </p:sp>
        <p:sp>
          <p:nvSpPr>
            <p:cNvPr id="9" name="TextBox 9"/>
            <p:cNvSpPr txBox="1"/>
            <p:nvPr/>
          </p:nvSpPr>
          <p:spPr>
            <a:xfrm>
              <a:off x="127000" y="-57150"/>
              <a:ext cx="558800" cy="66675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9321679" y="2028574"/>
            <a:ext cx="8297479" cy="4166620"/>
          </a:xfrm>
          <a:custGeom>
            <a:avLst/>
            <a:gdLst/>
            <a:ahLst/>
            <a:cxnLst/>
            <a:rect l="l" t="t" r="r" b="b"/>
            <a:pathLst>
              <a:path w="8297479" h="4166620">
                <a:moveTo>
                  <a:pt x="0" y="0"/>
                </a:moveTo>
                <a:lnTo>
                  <a:pt x="8297479" y="0"/>
                </a:lnTo>
                <a:lnTo>
                  <a:pt x="8297479" y="4166620"/>
                </a:lnTo>
                <a:lnTo>
                  <a:pt x="0" y="4166620"/>
                </a:lnTo>
                <a:lnTo>
                  <a:pt x="0" y="0"/>
                </a:lnTo>
                <a:close/>
              </a:path>
            </a:pathLst>
          </a:custGeom>
          <a:blipFill>
            <a:blip r:embed="rId4"/>
            <a:stretch>
              <a:fillRect b="-11943"/>
            </a:stretch>
          </a:blipFill>
        </p:spPr>
        <p:txBody>
          <a:bodyPr/>
          <a:lstStyle/>
          <a:p>
            <a:endParaRPr lang="en-US"/>
          </a:p>
        </p:txBody>
      </p:sp>
      <p:sp>
        <p:nvSpPr>
          <p:cNvPr id="11" name="Freeform 11"/>
          <p:cNvSpPr/>
          <p:nvPr/>
        </p:nvSpPr>
        <p:spPr>
          <a:xfrm>
            <a:off x="14780733" y="3600904"/>
            <a:ext cx="2613993" cy="5188579"/>
          </a:xfrm>
          <a:custGeom>
            <a:avLst/>
            <a:gdLst/>
            <a:ahLst/>
            <a:cxnLst/>
            <a:rect l="l" t="t" r="r" b="b"/>
            <a:pathLst>
              <a:path w="2613993" h="5188579">
                <a:moveTo>
                  <a:pt x="0" y="0"/>
                </a:moveTo>
                <a:lnTo>
                  <a:pt x="2613993" y="0"/>
                </a:lnTo>
                <a:lnTo>
                  <a:pt x="2613993" y="5188579"/>
                </a:lnTo>
                <a:lnTo>
                  <a:pt x="0" y="5188579"/>
                </a:lnTo>
                <a:lnTo>
                  <a:pt x="0" y="0"/>
                </a:lnTo>
                <a:close/>
              </a:path>
            </a:pathLst>
          </a:custGeom>
          <a:blipFill>
            <a:blip r:embed="rId5"/>
            <a:stretch>
              <a:fillRect/>
            </a:stretch>
          </a:blipFill>
        </p:spPr>
        <p:txBody>
          <a:bodyPr/>
          <a:lstStyle/>
          <a:p>
            <a:endParaRPr lang="en-US"/>
          </a:p>
        </p:txBody>
      </p:sp>
      <p:sp>
        <p:nvSpPr>
          <p:cNvPr id="12" name="Freeform 12"/>
          <p:cNvSpPr/>
          <p:nvPr/>
        </p:nvSpPr>
        <p:spPr>
          <a:xfrm>
            <a:off x="668842" y="2028574"/>
            <a:ext cx="8297479" cy="4218584"/>
          </a:xfrm>
          <a:custGeom>
            <a:avLst/>
            <a:gdLst/>
            <a:ahLst/>
            <a:cxnLst/>
            <a:rect l="l" t="t" r="r" b="b"/>
            <a:pathLst>
              <a:path w="8297479" h="4218584">
                <a:moveTo>
                  <a:pt x="0" y="0"/>
                </a:moveTo>
                <a:lnTo>
                  <a:pt x="8297479" y="0"/>
                </a:lnTo>
                <a:lnTo>
                  <a:pt x="8297479" y="4218584"/>
                </a:lnTo>
                <a:lnTo>
                  <a:pt x="0" y="4218584"/>
                </a:lnTo>
                <a:lnTo>
                  <a:pt x="0" y="0"/>
                </a:lnTo>
                <a:close/>
              </a:path>
            </a:pathLst>
          </a:custGeom>
          <a:blipFill>
            <a:blip r:embed="rId6"/>
            <a:stretch>
              <a:fillRect/>
            </a:stretch>
          </a:blipFill>
        </p:spPr>
        <p:txBody>
          <a:bodyPr/>
          <a:lstStyle/>
          <a:p>
            <a:endParaRPr lang="en-US"/>
          </a:p>
        </p:txBody>
      </p:sp>
      <p:sp>
        <p:nvSpPr>
          <p:cNvPr id="13" name="Freeform 13"/>
          <p:cNvSpPr/>
          <p:nvPr/>
        </p:nvSpPr>
        <p:spPr>
          <a:xfrm>
            <a:off x="5947427" y="3600904"/>
            <a:ext cx="2649782" cy="5188579"/>
          </a:xfrm>
          <a:custGeom>
            <a:avLst/>
            <a:gdLst/>
            <a:ahLst/>
            <a:cxnLst/>
            <a:rect l="l" t="t" r="r" b="b"/>
            <a:pathLst>
              <a:path w="2649782" h="5188579">
                <a:moveTo>
                  <a:pt x="0" y="0"/>
                </a:moveTo>
                <a:lnTo>
                  <a:pt x="2649782" y="0"/>
                </a:lnTo>
                <a:lnTo>
                  <a:pt x="2649782" y="5188579"/>
                </a:lnTo>
                <a:lnTo>
                  <a:pt x="0" y="5188579"/>
                </a:lnTo>
                <a:lnTo>
                  <a:pt x="0" y="0"/>
                </a:lnTo>
                <a:close/>
              </a:path>
            </a:pathLst>
          </a:custGeom>
          <a:blipFill>
            <a:blip r:embed="rId7"/>
            <a:stretch>
              <a:fillRect/>
            </a:stretch>
          </a:blipFill>
        </p:spPr>
        <p:txBody>
          <a:bodyPr/>
          <a:lstStyle/>
          <a:p>
            <a:endParaRPr lang="en-US"/>
          </a:p>
        </p:txBody>
      </p:sp>
      <p:sp>
        <p:nvSpPr>
          <p:cNvPr id="14" name="TextBox 14"/>
          <p:cNvSpPr txBox="1"/>
          <p:nvPr/>
        </p:nvSpPr>
        <p:spPr>
          <a:xfrm>
            <a:off x="668842" y="6395917"/>
            <a:ext cx="5278585" cy="1577355"/>
          </a:xfrm>
          <a:prstGeom prst="rect">
            <a:avLst/>
          </a:prstGeom>
        </p:spPr>
        <p:txBody>
          <a:bodyPr lIns="0" tIns="0" rIns="0" bIns="0" rtlCol="0" anchor="t">
            <a:spAutoFit/>
          </a:bodyPr>
          <a:lstStyle/>
          <a:p>
            <a:pPr>
              <a:lnSpc>
                <a:spcPts val="12258"/>
              </a:lnSpc>
            </a:pPr>
            <a:r>
              <a:rPr lang="en-US" sz="10848" spc="-325" dirty="0">
                <a:solidFill>
                  <a:srgbClr val="35B430"/>
                </a:solidFill>
                <a:latin typeface="Poppins Bold"/>
              </a:rPr>
              <a:t>SS1</a:t>
            </a:r>
          </a:p>
        </p:txBody>
      </p:sp>
      <p:sp>
        <p:nvSpPr>
          <p:cNvPr id="15" name="TextBox 15"/>
          <p:cNvSpPr txBox="1"/>
          <p:nvPr/>
        </p:nvSpPr>
        <p:spPr>
          <a:xfrm>
            <a:off x="9321679" y="6395917"/>
            <a:ext cx="5278585" cy="1577355"/>
          </a:xfrm>
          <a:prstGeom prst="rect">
            <a:avLst/>
          </a:prstGeom>
        </p:spPr>
        <p:txBody>
          <a:bodyPr lIns="0" tIns="0" rIns="0" bIns="0" rtlCol="0" anchor="t">
            <a:spAutoFit/>
          </a:bodyPr>
          <a:lstStyle/>
          <a:p>
            <a:pPr>
              <a:lnSpc>
                <a:spcPts val="12258"/>
              </a:lnSpc>
            </a:pPr>
            <a:r>
              <a:rPr lang="en-US" sz="10848" spc="-325" dirty="0">
                <a:solidFill>
                  <a:srgbClr val="FCB635"/>
                </a:solidFill>
                <a:latin typeface="Poppins Bold"/>
              </a:rPr>
              <a:t>SS2</a:t>
            </a:r>
          </a:p>
        </p:txBody>
      </p:sp>
      <p:sp>
        <p:nvSpPr>
          <p:cNvPr id="17" name="TextBox 16">
            <a:extLst>
              <a:ext uri="{FF2B5EF4-FFF2-40B4-BE49-F238E27FC236}">
                <a16:creationId xmlns:a16="http://schemas.microsoft.com/office/drawing/2014/main" id="{E6E99D46-FC22-410D-A5C6-C660BE395DB2}"/>
              </a:ext>
            </a:extLst>
          </p:cNvPr>
          <p:cNvSpPr txBox="1"/>
          <p:nvPr/>
        </p:nvSpPr>
        <p:spPr>
          <a:xfrm>
            <a:off x="328586" y="9549818"/>
            <a:ext cx="2590800" cy="400110"/>
          </a:xfrm>
          <a:prstGeom prst="rect">
            <a:avLst/>
          </a:prstGeom>
          <a:noFill/>
        </p:spPr>
        <p:txBody>
          <a:bodyPr wrap="square" rtlCol="0">
            <a:spAutoFit/>
          </a:bodyPr>
          <a:lstStyle/>
          <a:p>
            <a:r>
              <a:rPr lang="en-US" sz="2000" b="1" dirty="0">
                <a:solidFill>
                  <a:srgbClr val="FF0000"/>
                </a:solidFill>
                <a:latin typeface="Cambria" panose="02040503050406030204" pitchFamily="18" charset="0"/>
                <a:ea typeface="Cambria" panose="02040503050406030204" pitchFamily="18" charset="0"/>
              </a:rPr>
              <a:t>Final Defense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flipV="1">
            <a:off x="-1351023" y="-320040"/>
            <a:ext cx="6682194" cy="3716970"/>
          </a:xfrm>
          <a:custGeom>
            <a:avLst/>
            <a:gdLst/>
            <a:ahLst/>
            <a:cxnLst/>
            <a:rect l="l" t="t" r="r" b="b"/>
            <a:pathLst>
              <a:path w="6682194" h="3716970">
                <a:moveTo>
                  <a:pt x="0" y="3716970"/>
                </a:moveTo>
                <a:lnTo>
                  <a:pt x="6682194" y="3716970"/>
                </a:lnTo>
                <a:lnTo>
                  <a:pt x="6682194" y="0"/>
                </a:lnTo>
                <a:lnTo>
                  <a:pt x="0" y="0"/>
                </a:lnTo>
                <a:lnTo>
                  <a:pt x="0" y="37169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12956829" y="-320040"/>
            <a:ext cx="6682194" cy="3716970"/>
          </a:xfrm>
          <a:custGeom>
            <a:avLst/>
            <a:gdLst/>
            <a:ahLst/>
            <a:cxnLst/>
            <a:rect l="l" t="t" r="r" b="b"/>
            <a:pathLst>
              <a:path w="6682194" h="3716970">
                <a:moveTo>
                  <a:pt x="6682194" y="3716970"/>
                </a:moveTo>
                <a:lnTo>
                  <a:pt x="0" y="3716970"/>
                </a:lnTo>
                <a:lnTo>
                  <a:pt x="0" y="0"/>
                </a:lnTo>
                <a:lnTo>
                  <a:pt x="6682194" y="0"/>
                </a:lnTo>
                <a:lnTo>
                  <a:pt x="6682194" y="37169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522364" y="10017304"/>
            <a:ext cx="21354623" cy="2652117"/>
            <a:chOff x="0" y="0"/>
            <a:chExt cx="5624263" cy="698500"/>
          </a:xfrm>
        </p:grpSpPr>
        <p:sp>
          <p:nvSpPr>
            <p:cNvPr id="5" name="Freeform 5"/>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FE6544"/>
            </a:solidFill>
          </p:spPr>
          <p:txBody>
            <a:bodyPr/>
            <a:lstStyle/>
            <a:p>
              <a:endParaRPr lang="en-US"/>
            </a:p>
          </p:txBody>
        </p:sp>
        <p:sp>
          <p:nvSpPr>
            <p:cNvPr id="6" name="TextBox 6"/>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741299" y="10017304"/>
            <a:ext cx="12805402" cy="1190264"/>
            <a:chOff x="0" y="0"/>
            <a:chExt cx="6558355" cy="609600"/>
          </a:xfrm>
        </p:grpSpPr>
        <p:sp>
          <p:nvSpPr>
            <p:cNvPr id="8" name="Freeform 8"/>
            <p:cNvSpPr/>
            <p:nvPr/>
          </p:nvSpPr>
          <p:spPr>
            <a:xfrm>
              <a:off x="0" y="0"/>
              <a:ext cx="6558355" cy="609600"/>
            </a:xfrm>
            <a:custGeom>
              <a:avLst/>
              <a:gdLst/>
              <a:ahLst/>
              <a:cxnLst/>
              <a:rect l="l" t="t" r="r" b="b"/>
              <a:pathLst>
                <a:path w="6558355" h="609600">
                  <a:moveTo>
                    <a:pt x="203200" y="609600"/>
                  </a:moveTo>
                  <a:lnTo>
                    <a:pt x="6355155" y="609600"/>
                  </a:lnTo>
                  <a:lnTo>
                    <a:pt x="6558355" y="0"/>
                  </a:lnTo>
                  <a:lnTo>
                    <a:pt x="0" y="0"/>
                  </a:lnTo>
                  <a:lnTo>
                    <a:pt x="203200" y="609600"/>
                  </a:lnTo>
                  <a:close/>
                </a:path>
              </a:pathLst>
            </a:custGeom>
            <a:solidFill>
              <a:srgbClr val="E30B21"/>
            </a:solidFill>
          </p:spPr>
          <p:txBody>
            <a:bodyPr/>
            <a:lstStyle/>
            <a:p>
              <a:endParaRPr lang="en-US"/>
            </a:p>
          </p:txBody>
        </p:sp>
        <p:sp>
          <p:nvSpPr>
            <p:cNvPr id="9" name="TextBox 9"/>
            <p:cNvSpPr txBox="1"/>
            <p:nvPr/>
          </p:nvSpPr>
          <p:spPr>
            <a:xfrm>
              <a:off x="127000" y="-57150"/>
              <a:ext cx="558800" cy="66675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7453161" y="1878510"/>
            <a:ext cx="11007336" cy="6529979"/>
          </a:xfrm>
          <a:custGeom>
            <a:avLst/>
            <a:gdLst/>
            <a:ahLst/>
            <a:cxnLst/>
            <a:rect l="l" t="t" r="r" b="b"/>
            <a:pathLst>
              <a:path w="11007336" h="6529979">
                <a:moveTo>
                  <a:pt x="0" y="0"/>
                </a:moveTo>
                <a:lnTo>
                  <a:pt x="11007337" y="0"/>
                </a:lnTo>
                <a:lnTo>
                  <a:pt x="11007337" y="6529980"/>
                </a:lnTo>
                <a:lnTo>
                  <a:pt x="0" y="6529980"/>
                </a:lnTo>
                <a:lnTo>
                  <a:pt x="0" y="0"/>
                </a:lnTo>
                <a:close/>
              </a:path>
            </a:pathLst>
          </a:custGeom>
          <a:blipFill>
            <a:blip r:embed="rId4"/>
            <a:stretch>
              <a:fillRect/>
            </a:stretch>
          </a:blipFill>
        </p:spPr>
        <p:txBody>
          <a:bodyPr/>
          <a:lstStyle/>
          <a:p>
            <a:endParaRPr lang="en-US"/>
          </a:p>
        </p:txBody>
      </p:sp>
      <p:sp>
        <p:nvSpPr>
          <p:cNvPr id="11" name="Freeform 11"/>
          <p:cNvSpPr/>
          <p:nvPr/>
        </p:nvSpPr>
        <p:spPr>
          <a:xfrm>
            <a:off x="13457688" y="3731339"/>
            <a:ext cx="3442253" cy="6285965"/>
          </a:xfrm>
          <a:custGeom>
            <a:avLst/>
            <a:gdLst/>
            <a:ahLst/>
            <a:cxnLst/>
            <a:rect l="l" t="t" r="r" b="b"/>
            <a:pathLst>
              <a:path w="3442253" h="6285965">
                <a:moveTo>
                  <a:pt x="0" y="0"/>
                </a:moveTo>
                <a:lnTo>
                  <a:pt x="3442253" y="0"/>
                </a:lnTo>
                <a:lnTo>
                  <a:pt x="3442253" y="6285965"/>
                </a:lnTo>
                <a:lnTo>
                  <a:pt x="0" y="6285965"/>
                </a:lnTo>
                <a:lnTo>
                  <a:pt x="0" y="0"/>
                </a:lnTo>
                <a:close/>
              </a:path>
            </a:pathLst>
          </a:custGeom>
          <a:blipFill>
            <a:blip r:embed="rId5"/>
            <a:stretch>
              <a:fillRect b="-5563"/>
            </a:stretch>
          </a:blipFill>
        </p:spPr>
        <p:txBody>
          <a:bodyPr/>
          <a:lstStyle/>
          <a:p>
            <a:endParaRPr lang="en-US"/>
          </a:p>
        </p:txBody>
      </p:sp>
      <p:sp>
        <p:nvSpPr>
          <p:cNvPr id="12" name="TextBox 12"/>
          <p:cNvSpPr txBox="1"/>
          <p:nvPr/>
        </p:nvSpPr>
        <p:spPr>
          <a:xfrm>
            <a:off x="1028700" y="1575232"/>
            <a:ext cx="4981372" cy="1997791"/>
          </a:xfrm>
          <a:prstGeom prst="rect">
            <a:avLst/>
          </a:prstGeom>
        </p:spPr>
        <p:txBody>
          <a:bodyPr lIns="0" tIns="0" rIns="0" bIns="0" rtlCol="0" anchor="t">
            <a:spAutoFit/>
          </a:bodyPr>
          <a:lstStyle/>
          <a:p>
            <a:pPr>
              <a:lnSpc>
                <a:spcPts val="16391"/>
              </a:lnSpc>
              <a:spcBef>
                <a:spcPct val="0"/>
              </a:spcBef>
            </a:pPr>
            <a:r>
              <a:rPr lang="en-US" sz="11708" dirty="0">
                <a:solidFill>
                  <a:srgbClr val="00004D"/>
                </a:solidFill>
                <a:latin typeface="Poppins Bold"/>
              </a:rPr>
              <a:t>SS</a:t>
            </a:r>
          </a:p>
        </p:txBody>
      </p:sp>
      <p:sp>
        <p:nvSpPr>
          <p:cNvPr id="13" name="TextBox 13"/>
          <p:cNvSpPr txBox="1"/>
          <p:nvPr/>
        </p:nvSpPr>
        <p:spPr>
          <a:xfrm>
            <a:off x="1028700" y="3952799"/>
            <a:ext cx="6718401" cy="3146593"/>
          </a:xfrm>
          <a:prstGeom prst="rect">
            <a:avLst/>
          </a:prstGeom>
        </p:spPr>
        <p:txBody>
          <a:bodyPr lIns="0" tIns="0" rIns="0" bIns="0" rtlCol="0" anchor="t">
            <a:spAutoFit/>
          </a:bodyPr>
          <a:lstStyle/>
          <a:p>
            <a:pPr algn="just">
              <a:lnSpc>
                <a:spcPts val="3132"/>
              </a:lnSpc>
            </a:pPr>
            <a:r>
              <a:rPr lang="en-US" sz="2632">
                <a:solidFill>
                  <a:srgbClr val="212163"/>
                </a:solidFill>
                <a:latin typeface="Poppins"/>
              </a:rPr>
              <a:t>The delivery that saves you money, </a:t>
            </a:r>
          </a:p>
          <a:p>
            <a:pPr algn="just">
              <a:lnSpc>
                <a:spcPts val="3132"/>
              </a:lnSpc>
            </a:pPr>
            <a:r>
              <a:rPr lang="en-US" sz="2632">
                <a:solidFill>
                  <a:srgbClr val="212163"/>
                </a:solidFill>
                <a:latin typeface="Poppins"/>
              </a:rPr>
              <a:t>and Mother Earth.</a:t>
            </a:r>
          </a:p>
          <a:p>
            <a:pPr algn="just">
              <a:lnSpc>
                <a:spcPts val="3132"/>
              </a:lnSpc>
            </a:pPr>
            <a:endParaRPr lang="en-US" sz="2632">
              <a:solidFill>
                <a:srgbClr val="212163"/>
              </a:solidFill>
              <a:latin typeface="Poppins"/>
            </a:endParaRPr>
          </a:p>
          <a:p>
            <a:pPr algn="just">
              <a:lnSpc>
                <a:spcPts val="3132"/>
              </a:lnSpc>
            </a:pPr>
            <a:r>
              <a:rPr lang="en-US" sz="2632">
                <a:solidFill>
                  <a:srgbClr val="212163"/>
                </a:solidFill>
                <a:latin typeface="Poppins"/>
              </a:rPr>
              <a:t>an on-demand delivery app that provides affordable and eco-friendly delivery services on bicycles – helping individuals, small businesses and the world we live in.</a:t>
            </a:r>
          </a:p>
        </p:txBody>
      </p:sp>
      <p:sp>
        <p:nvSpPr>
          <p:cNvPr id="15" name="TextBox 14">
            <a:extLst>
              <a:ext uri="{FF2B5EF4-FFF2-40B4-BE49-F238E27FC236}">
                <a16:creationId xmlns:a16="http://schemas.microsoft.com/office/drawing/2014/main" id="{734A0DFF-8D6A-4ADD-B018-0CCF90FF7D4C}"/>
              </a:ext>
            </a:extLst>
          </p:cNvPr>
          <p:cNvSpPr txBox="1"/>
          <p:nvPr/>
        </p:nvSpPr>
        <p:spPr>
          <a:xfrm>
            <a:off x="328586" y="9549818"/>
            <a:ext cx="2590800" cy="400110"/>
          </a:xfrm>
          <a:prstGeom prst="rect">
            <a:avLst/>
          </a:prstGeom>
          <a:noFill/>
        </p:spPr>
        <p:txBody>
          <a:bodyPr wrap="square" rtlCol="0">
            <a:spAutoFit/>
          </a:bodyPr>
          <a:lstStyle/>
          <a:p>
            <a:r>
              <a:rPr lang="en-US" sz="2000" b="1" dirty="0">
                <a:solidFill>
                  <a:srgbClr val="FF0000"/>
                </a:solidFill>
                <a:latin typeface="Cambria" panose="02040503050406030204" pitchFamily="18" charset="0"/>
                <a:ea typeface="Cambria" panose="02040503050406030204" pitchFamily="18" charset="0"/>
              </a:rPr>
              <a:t>Final Defense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flipV="1">
            <a:off x="-1351023" y="-320040"/>
            <a:ext cx="6682194" cy="3716970"/>
          </a:xfrm>
          <a:custGeom>
            <a:avLst/>
            <a:gdLst/>
            <a:ahLst/>
            <a:cxnLst/>
            <a:rect l="l" t="t" r="r" b="b"/>
            <a:pathLst>
              <a:path w="6682194" h="3716970">
                <a:moveTo>
                  <a:pt x="0" y="3716970"/>
                </a:moveTo>
                <a:lnTo>
                  <a:pt x="6682194" y="3716970"/>
                </a:lnTo>
                <a:lnTo>
                  <a:pt x="6682194" y="0"/>
                </a:lnTo>
                <a:lnTo>
                  <a:pt x="0" y="0"/>
                </a:lnTo>
                <a:lnTo>
                  <a:pt x="0" y="37169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12956829" y="-320040"/>
            <a:ext cx="6682194" cy="3716970"/>
          </a:xfrm>
          <a:custGeom>
            <a:avLst/>
            <a:gdLst/>
            <a:ahLst/>
            <a:cxnLst/>
            <a:rect l="l" t="t" r="r" b="b"/>
            <a:pathLst>
              <a:path w="6682194" h="3716970">
                <a:moveTo>
                  <a:pt x="6682194" y="3716970"/>
                </a:moveTo>
                <a:lnTo>
                  <a:pt x="0" y="3716970"/>
                </a:lnTo>
                <a:lnTo>
                  <a:pt x="0" y="0"/>
                </a:lnTo>
                <a:lnTo>
                  <a:pt x="6682194" y="0"/>
                </a:lnTo>
                <a:lnTo>
                  <a:pt x="6682194" y="37169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896508" y="749318"/>
            <a:ext cx="8494984" cy="977954"/>
          </a:xfrm>
          <a:prstGeom prst="rect">
            <a:avLst/>
          </a:prstGeom>
        </p:spPr>
        <p:txBody>
          <a:bodyPr lIns="0" tIns="0" rIns="0" bIns="0" rtlCol="0" anchor="t">
            <a:spAutoFit/>
          </a:bodyPr>
          <a:lstStyle/>
          <a:p>
            <a:pPr algn="ctr">
              <a:lnSpc>
                <a:spcPts val="7163"/>
              </a:lnSpc>
            </a:pPr>
            <a:r>
              <a:rPr lang="en-US" sz="6229">
                <a:solidFill>
                  <a:srgbClr val="3B367C"/>
                </a:solidFill>
                <a:latin typeface="Poppins Bold"/>
              </a:rPr>
              <a:t>EXAMPLE EVIDENCES</a:t>
            </a:r>
          </a:p>
        </p:txBody>
      </p:sp>
      <p:grpSp>
        <p:nvGrpSpPr>
          <p:cNvPr id="5" name="Group 5"/>
          <p:cNvGrpSpPr/>
          <p:nvPr/>
        </p:nvGrpSpPr>
        <p:grpSpPr>
          <a:xfrm>
            <a:off x="-1522364" y="10017304"/>
            <a:ext cx="21354623" cy="2652117"/>
            <a:chOff x="0" y="0"/>
            <a:chExt cx="5624263" cy="698500"/>
          </a:xfrm>
        </p:grpSpPr>
        <p:sp>
          <p:nvSpPr>
            <p:cNvPr id="6" name="Freeform 6"/>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EB5436"/>
            </a:solidFill>
          </p:spPr>
          <p:txBody>
            <a:bodyPr/>
            <a:lstStyle/>
            <a:p>
              <a:endParaRPr lang="en-US"/>
            </a:p>
          </p:txBody>
        </p:sp>
        <p:sp>
          <p:nvSpPr>
            <p:cNvPr id="7" name="TextBox 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741299" y="10017304"/>
            <a:ext cx="12805402" cy="1190264"/>
            <a:chOff x="0" y="0"/>
            <a:chExt cx="6558355" cy="609600"/>
          </a:xfrm>
        </p:grpSpPr>
        <p:sp>
          <p:nvSpPr>
            <p:cNvPr id="9" name="Freeform 9"/>
            <p:cNvSpPr/>
            <p:nvPr/>
          </p:nvSpPr>
          <p:spPr>
            <a:xfrm>
              <a:off x="0" y="0"/>
              <a:ext cx="6558355" cy="609600"/>
            </a:xfrm>
            <a:custGeom>
              <a:avLst/>
              <a:gdLst/>
              <a:ahLst/>
              <a:cxnLst/>
              <a:rect l="l" t="t" r="r" b="b"/>
              <a:pathLst>
                <a:path w="6558355" h="609600">
                  <a:moveTo>
                    <a:pt x="203200" y="609600"/>
                  </a:moveTo>
                  <a:lnTo>
                    <a:pt x="6355155" y="609600"/>
                  </a:lnTo>
                  <a:lnTo>
                    <a:pt x="6558355" y="0"/>
                  </a:lnTo>
                  <a:lnTo>
                    <a:pt x="0" y="0"/>
                  </a:lnTo>
                  <a:lnTo>
                    <a:pt x="203200" y="609600"/>
                  </a:lnTo>
                  <a:close/>
                </a:path>
              </a:pathLst>
            </a:custGeom>
            <a:solidFill>
              <a:srgbClr val="00004D"/>
            </a:solidFill>
          </p:spPr>
          <p:txBody>
            <a:bodyPr/>
            <a:lstStyle/>
            <a:p>
              <a:endParaRPr lang="en-US"/>
            </a:p>
          </p:txBody>
        </p:sp>
        <p:sp>
          <p:nvSpPr>
            <p:cNvPr id="10" name="TextBox 10"/>
            <p:cNvSpPr txBox="1"/>
            <p:nvPr/>
          </p:nvSpPr>
          <p:spPr>
            <a:xfrm>
              <a:off x="127000" y="-57150"/>
              <a:ext cx="558800" cy="666750"/>
            </a:xfrm>
            <a:prstGeom prst="rect">
              <a:avLst/>
            </a:prstGeom>
          </p:spPr>
          <p:txBody>
            <a:bodyPr lIns="50800" tIns="50800" rIns="50800" bIns="50800" rtlCol="0" anchor="ctr"/>
            <a:lstStyle/>
            <a:p>
              <a:pPr algn="ctr">
                <a:lnSpc>
                  <a:spcPts val="2659"/>
                </a:lnSpc>
              </a:pPr>
              <a:endParaRPr/>
            </a:p>
          </p:txBody>
        </p:sp>
      </p:grpSp>
      <p:sp>
        <p:nvSpPr>
          <p:cNvPr id="12" name="TextBox 11">
            <a:extLst>
              <a:ext uri="{FF2B5EF4-FFF2-40B4-BE49-F238E27FC236}">
                <a16:creationId xmlns:a16="http://schemas.microsoft.com/office/drawing/2014/main" id="{CB861303-5B3B-4EFA-84A3-3CF42505BB0F}"/>
              </a:ext>
            </a:extLst>
          </p:cNvPr>
          <p:cNvSpPr txBox="1"/>
          <p:nvPr/>
        </p:nvSpPr>
        <p:spPr>
          <a:xfrm>
            <a:off x="328586" y="9549818"/>
            <a:ext cx="2590800" cy="400110"/>
          </a:xfrm>
          <a:prstGeom prst="rect">
            <a:avLst/>
          </a:prstGeom>
          <a:noFill/>
        </p:spPr>
        <p:txBody>
          <a:bodyPr wrap="square" rtlCol="0">
            <a:spAutoFit/>
          </a:bodyPr>
          <a:lstStyle/>
          <a:p>
            <a:r>
              <a:rPr lang="en-US" sz="2000" b="1" dirty="0">
                <a:solidFill>
                  <a:srgbClr val="FF0000"/>
                </a:solidFill>
                <a:latin typeface="Cambria" panose="02040503050406030204" pitchFamily="18" charset="0"/>
                <a:ea typeface="Cambria" panose="02040503050406030204" pitchFamily="18" charset="0"/>
              </a:rPr>
              <a:t>Final Defense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flipV="1">
            <a:off x="-1351023" y="-320040"/>
            <a:ext cx="6682194" cy="3716970"/>
          </a:xfrm>
          <a:custGeom>
            <a:avLst/>
            <a:gdLst/>
            <a:ahLst/>
            <a:cxnLst/>
            <a:rect l="l" t="t" r="r" b="b"/>
            <a:pathLst>
              <a:path w="6682194" h="3716970">
                <a:moveTo>
                  <a:pt x="0" y="3716970"/>
                </a:moveTo>
                <a:lnTo>
                  <a:pt x="6682194" y="3716970"/>
                </a:lnTo>
                <a:lnTo>
                  <a:pt x="6682194" y="0"/>
                </a:lnTo>
                <a:lnTo>
                  <a:pt x="0" y="0"/>
                </a:lnTo>
                <a:lnTo>
                  <a:pt x="0" y="37169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12956829" y="-320040"/>
            <a:ext cx="6682194" cy="3716970"/>
          </a:xfrm>
          <a:custGeom>
            <a:avLst/>
            <a:gdLst/>
            <a:ahLst/>
            <a:cxnLst/>
            <a:rect l="l" t="t" r="r" b="b"/>
            <a:pathLst>
              <a:path w="6682194" h="3716970">
                <a:moveTo>
                  <a:pt x="6682194" y="3716970"/>
                </a:moveTo>
                <a:lnTo>
                  <a:pt x="0" y="3716970"/>
                </a:lnTo>
                <a:lnTo>
                  <a:pt x="0" y="0"/>
                </a:lnTo>
                <a:lnTo>
                  <a:pt x="6682194" y="0"/>
                </a:lnTo>
                <a:lnTo>
                  <a:pt x="6682194" y="37169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896508" y="749318"/>
            <a:ext cx="8494984" cy="977954"/>
          </a:xfrm>
          <a:prstGeom prst="rect">
            <a:avLst/>
          </a:prstGeom>
        </p:spPr>
        <p:txBody>
          <a:bodyPr lIns="0" tIns="0" rIns="0" bIns="0" rtlCol="0" anchor="t">
            <a:spAutoFit/>
          </a:bodyPr>
          <a:lstStyle/>
          <a:p>
            <a:pPr algn="ctr">
              <a:lnSpc>
                <a:spcPts val="7163"/>
              </a:lnSpc>
            </a:pPr>
            <a:r>
              <a:rPr lang="en-US" sz="6229">
                <a:solidFill>
                  <a:srgbClr val="00004D"/>
                </a:solidFill>
                <a:latin typeface="Poppins Bold"/>
              </a:rPr>
              <a:t>INSERT IMAGE </a:t>
            </a:r>
          </a:p>
        </p:txBody>
      </p:sp>
      <p:grpSp>
        <p:nvGrpSpPr>
          <p:cNvPr id="5" name="Group 5"/>
          <p:cNvGrpSpPr/>
          <p:nvPr/>
        </p:nvGrpSpPr>
        <p:grpSpPr>
          <a:xfrm>
            <a:off x="-1522364" y="10017304"/>
            <a:ext cx="21354623" cy="2652117"/>
            <a:chOff x="0" y="0"/>
            <a:chExt cx="5624263" cy="698500"/>
          </a:xfrm>
        </p:grpSpPr>
        <p:sp>
          <p:nvSpPr>
            <p:cNvPr id="6" name="Freeform 6"/>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00004D"/>
            </a:solidFill>
          </p:spPr>
          <p:txBody>
            <a:bodyPr/>
            <a:lstStyle/>
            <a:p>
              <a:endParaRPr lang="en-US"/>
            </a:p>
          </p:txBody>
        </p:sp>
        <p:sp>
          <p:nvSpPr>
            <p:cNvPr id="7" name="TextBox 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741299" y="10017304"/>
            <a:ext cx="12805402" cy="1190264"/>
            <a:chOff x="0" y="0"/>
            <a:chExt cx="6558355" cy="609600"/>
          </a:xfrm>
        </p:grpSpPr>
        <p:sp>
          <p:nvSpPr>
            <p:cNvPr id="9" name="Freeform 9"/>
            <p:cNvSpPr/>
            <p:nvPr/>
          </p:nvSpPr>
          <p:spPr>
            <a:xfrm>
              <a:off x="0" y="0"/>
              <a:ext cx="6558355" cy="609600"/>
            </a:xfrm>
            <a:custGeom>
              <a:avLst/>
              <a:gdLst/>
              <a:ahLst/>
              <a:cxnLst/>
              <a:rect l="l" t="t" r="r" b="b"/>
              <a:pathLst>
                <a:path w="6558355" h="609600">
                  <a:moveTo>
                    <a:pt x="203200" y="609600"/>
                  </a:moveTo>
                  <a:lnTo>
                    <a:pt x="6355155" y="609600"/>
                  </a:lnTo>
                  <a:lnTo>
                    <a:pt x="6558355" y="0"/>
                  </a:lnTo>
                  <a:lnTo>
                    <a:pt x="0" y="0"/>
                  </a:lnTo>
                  <a:lnTo>
                    <a:pt x="203200" y="609600"/>
                  </a:lnTo>
                  <a:close/>
                </a:path>
              </a:pathLst>
            </a:custGeom>
            <a:solidFill>
              <a:srgbClr val="E30B21"/>
            </a:solidFill>
          </p:spPr>
          <p:txBody>
            <a:bodyPr/>
            <a:lstStyle/>
            <a:p>
              <a:endParaRPr lang="en-US"/>
            </a:p>
          </p:txBody>
        </p:sp>
        <p:sp>
          <p:nvSpPr>
            <p:cNvPr id="10" name="TextBox 10"/>
            <p:cNvSpPr txBox="1"/>
            <p:nvPr/>
          </p:nvSpPr>
          <p:spPr>
            <a:xfrm>
              <a:off x="127000" y="-57150"/>
              <a:ext cx="558800" cy="666750"/>
            </a:xfrm>
            <a:prstGeom prst="rect">
              <a:avLst/>
            </a:prstGeom>
          </p:spPr>
          <p:txBody>
            <a:bodyPr lIns="50800" tIns="50800" rIns="50800" bIns="50800" rtlCol="0" anchor="ctr"/>
            <a:lstStyle/>
            <a:p>
              <a:pPr algn="ctr">
                <a:lnSpc>
                  <a:spcPts val="2659"/>
                </a:lnSpc>
              </a:pPr>
              <a:endParaRPr/>
            </a:p>
          </p:txBody>
        </p:sp>
      </p:grpSp>
      <p:sp>
        <p:nvSpPr>
          <p:cNvPr id="12" name="TextBox 11">
            <a:extLst>
              <a:ext uri="{FF2B5EF4-FFF2-40B4-BE49-F238E27FC236}">
                <a16:creationId xmlns:a16="http://schemas.microsoft.com/office/drawing/2014/main" id="{557A7B26-84D5-4082-ABE2-6013C06C8E0F}"/>
              </a:ext>
            </a:extLst>
          </p:cNvPr>
          <p:cNvSpPr txBox="1"/>
          <p:nvPr/>
        </p:nvSpPr>
        <p:spPr>
          <a:xfrm>
            <a:off x="328586" y="9549818"/>
            <a:ext cx="2590800" cy="400110"/>
          </a:xfrm>
          <a:prstGeom prst="rect">
            <a:avLst/>
          </a:prstGeom>
          <a:noFill/>
        </p:spPr>
        <p:txBody>
          <a:bodyPr wrap="square" rtlCol="0">
            <a:spAutoFit/>
          </a:bodyPr>
          <a:lstStyle/>
          <a:p>
            <a:r>
              <a:rPr lang="en-US" sz="2000" b="1" dirty="0">
                <a:solidFill>
                  <a:srgbClr val="FF0000"/>
                </a:solidFill>
                <a:latin typeface="Cambria" panose="02040503050406030204" pitchFamily="18" charset="0"/>
                <a:ea typeface="Cambria" panose="02040503050406030204" pitchFamily="18" charset="0"/>
              </a:rPr>
              <a:t>Final Defense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587483" y="-66871"/>
            <a:ext cx="8396794" cy="10353871"/>
            <a:chOff x="0" y="0"/>
            <a:chExt cx="22046984" cy="27185569"/>
          </a:xfrm>
        </p:grpSpPr>
        <p:sp>
          <p:nvSpPr>
            <p:cNvPr id="3" name="Freeform 3"/>
            <p:cNvSpPr/>
            <p:nvPr/>
          </p:nvSpPr>
          <p:spPr>
            <a:xfrm>
              <a:off x="0" y="0"/>
              <a:ext cx="22046946" cy="27185621"/>
            </a:xfrm>
            <a:custGeom>
              <a:avLst/>
              <a:gdLst/>
              <a:ahLst/>
              <a:cxnLst/>
              <a:rect l="l" t="t" r="r" b="b"/>
              <a:pathLst>
                <a:path w="22046946" h="27185621">
                  <a:moveTo>
                    <a:pt x="9460865" y="0"/>
                  </a:moveTo>
                  <a:lnTo>
                    <a:pt x="0" y="16235680"/>
                  </a:lnTo>
                  <a:lnTo>
                    <a:pt x="6410579" y="27185621"/>
                  </a:lnTo>
                  <a:lnTo>
                    <a:pt x="22046946" y="27185621"/>
                  </a:lnTo>
                  <a:lnTo>
                    <a:pt x="22046946" y="0"/>
                  </a:lnTo>
                  <a:close/>
                </a:path>
              </a:pathLst>
            </a:custGeom>
            <a:blipFill>
              <a:blip r:embed="rId2"/>
              <a:stretch>
                <a:fillRect l="-146023" r="-86759" b="-21446"/>
              </a:stretch>
            </a:blipFill>
          </p:spPr>
          <p:txBody>
            <a:bodyPr/>
            <a:lstStyle/>
            <a:p>
              <a:endParaRPr lang="en-US"/>
            </a:p>
          </p:txBody>
        </p:sp>
      </p:grpSp>
      <p:grpSp>
        <p:nvGrpSpPr>
          <p:cNvPr id="4" name="Group 4"/>
          <p:cNvGrpSpPr/>
          <p:nvPr/>
        </p:nvGrpSpPr>
        <p:grpSpPr>
          <a:xfrm>
            <a:off x="10041475" y="6977758"/>
            <a:ext cx="4159290" cy="3560175"/>
            <a:chOff x="0" y="0"/>
            <a:chExt cx="830882" cy="711200"/>
          </a:xfrm>
        </p:grpSpPr>
        <p:sp>
          <p:nvSpPr>
            <p:cNvPr id="5" name="Freeform 5"/>
            <p:cNvSpPr/>
            <p:nvPr/>
          </p:nvSpPr>
          <p:spPr>
            <a:xfrm>
              <a:off x="0" y="0"/>
              <a:ext cx="830882" cy="711200"/>
            </a:xfrm>
            <a:custGeom>
              <a:avLst/>
              <a:gdLst/>
              <a:ahLst/>
              <a:cxnLst/>
              <a:rect l="l" t="t" r="r" b="b"/>
              <a:pathLst>
                <a:path w="830882" h="711200">
                  <a:moveTo>
                    <a:pt x="415441" y="0"/>
                  </a:moveTo>
                  <a:lnTo>
                    <a:pt x="830882" y="711200"/>
                  </a:lnTo>
                  <a:lnTo>
                    <a:pt x="0" y="711200"/>
                  </a:lnTo>
                  <a:lnTo>
                    <a:pt x="415441" y="0"/>
                  </a:lnTo>
                  <a:close/>
                </a:path>
              </a:pathLst>
            </a:custGeom>
            <a:solidFill>
              <a:srgbClr val="E30B21"/>
            </a:solidFill>
          </p:spPr>
          <p:txBody>
            <a:bodyPr/>
            <a:lstStyle/>
            <a:p>
              <a:endParaRPr lang="en-US"/>
            </a:p>
          </p:txBody>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3576229">
            <a:off x="8357837" y="8516183"/>
            <a:ext cx="8629632" cy="1374531"/>
            <a:chOff x="0" y="0"/>
            <a:chExt cx="2272825" cy="362016"/>
          </a:xfrm>
        </p:grpSpPr>
        <p:sp>
          <p:nvSpPr>
            <p:cNvPr id="8" name="Freeform 8"/>
            <p:cNvSpPr/>
            <p:nvPr/>
          </p:nvSpPr>
          <p:spPr>
            <a:xfrm>
              <a:off x="0" y="0"/>
              <a:ext cx="2272825" cy="362016"/>
            </a:xfrm>
            <a:custGeom>
              <a:avLst/>
              <a:gdLst/>
              <a:ahLst/>
              <a:cxnLst/>
              <a:rect l="l" t="t" r="r" b="b"/>
              <a:pathLst>
                <a:path w="2272825" h="362016">
                  <a:moveTo>
                    <a:pt x="2069625" y="0"/>
                  </a:moveTo>
                  <a:lnTo>
                    <a:pt x="0" y="0"/>
                  </a:lnTo>
                  <a:lnTo>
                    <a:pt x="203200" y="362016"/>
                  </a:lnTo>
                  <a:lnTo>
                    <a:pt x="2272825" y="362016"/>
                  </a:lnTo>
                  <a:lnTo>
                    <a:pt x="2069625" y="0"/>
                  </a:lnTo>
                  <a:close/>
                </a:path>
              </a:pathLst>
            </a:custGeom>
            <a:solidFill>
              <a:srgbClr val="00004D"/>
            </a:solidFill>
          </p:spPr>
          <p:txBody>
            <a:bodyPr/>
            <a:lstStyle/>
            <a:p>
              <a:endParaRPr lang="en-US"/>
            </a:p>
          </p:txBody>
        </p:sp>
        <p:sp>
          <p:nvSpPr>
            <p:cNvPr id="9" name="TextBox 9"/>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10800000">
            <a:off x="10840277" y="-1313476"/>
            <a:ext cx="3189361" cy="2729957"/>
            <a:chOff x="0" y="0"/>
            <a:chExt cx="830882" cy="711200"/>
          </a:xfrm>
        </p:grpSpPr>
        <p:sp>
          <p:nvSpPr>
            <p:cNvPr id="11" name="Freeform 11"/>
            <p:cNvSpPr/>
            <p:nvPr/>
          </p:nvSpPr>
          <p:spPr>
            <a:xfrm>
              <a:off x="0" y="0"/>
              <a:ext cx="830882" cy="711200"/>
            </a:xfrm>
            <a:custGeom>
              <a:avLst/>
              <a:gdLst/>
              <a:ahLst/>
              <a:cxnLst/>
              <a:rect l="l" t="t" r="r" b="b"/>
              <a:pathLst>
                <a:path w="830882" h="711200">
                  <a:moveTo>
                    <a:pt x="415441" y="0"/>
                  </a:moveTo>
                  <a:lnTo>
                    <a:pt x="830882" y="711200"/>
                  </a:lnTo>
                  <a:lnTo>
                    <a:pt x="0" y="711200"/>
                  </a:lnTo>
                  <a:lnTo>
                    <a:pt x="415441" y="0"/>
                  </a:lnTo>
                  <a:close/>
                </a:path>
              </a:pathLst>
            </a:custGeom>
            <a:solidFill>
              <a:srgbClr val="00004D"/>
            </a:solidFill>
          </p:spPr>
          <p:txBody>
            <a:bodyPr/>
            <a:lstStyle/>
            <a:p>
              <a:endParaRPr lang="en-US"/>
            </a:p>
          </p:txBody>
        </p:sp>
        <p:sp>
          <p:nvSpPr>
            <p:cNvPr id="12" name="TextBox 12"/>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593534">
            <a:off x="8585021" y="751736"/>
            <a:ext cx="9007724" cy="1452800"/>
            <a:chOff x="0" y="0"/>
            <a:chExt cx="2199494" cy="354743"/>
          </a:xfrm>
        </p:grpSpPr>
        <p:sp>
          <p:nvSpPr>
            <p:cNvPr id="14" name="Freeform 14"/>
            <p:cNvSpPr/>
            <p:nvPr/>
          </p:nvSpPr>
          <p:spPr>
            <a:xfrm>
              <a:off x="0" y="0"/>
              <a:ext cx="2199494" cy="354743"/>
            </a:xfrm>
            <a:custGeom>
              <a:avLst/>
              <a:gdLst/>
              <a:ahLst/>
              <a:cxnLst/>
              <a:rect l="l" t="t" r="r" b="b"/>
              <a:pathLst>
                <a:path w="2199494" h="354743">
                  <a:moveTo>
                    <a:pt x="203200" y="0"/>
                  </a:moveTo>
                  <a:lnTo>
                    <a:pt x="2199494" y="0"/>
                  </a:lnTo>
                  <a:lnTo>
                    <a:pt x="1996294" y="354743"/>
                  </a:lnTo>
                  <a:lnTo>
                    <a:pt x="0" y="354743"/>
                  </a:lnTo>
                  <a:lnTo>
                    <a:pt x="203200" y="0"/>
                  </a:lnTo>
                  <a:close/>
                </a:path>
              </a:pathLst>
            </a:custGeom>
            <a:solidFill>
              <a:srgbClr val="E30B21"/>
            </a:solidFill>
          </p:spPr>
          <p:txBody>
            <a:bodyPr/>
            <a:lstStyle/>
            <a:p>
              <a:endParaRPr lang="en-US"/>
            </a:p>
          </p:txBody>
        </p:sp>
        <p:sp>
          <p:nvSpPr>
            <p:cNvPr id="15" name="TextBox 15"/>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3593534">
            <a:off x="8184407" y="1791174"/>
            <a:ext cx="10241790" cy="1007683"/>
            <a:chOff x="0" y="0"/>
            <a:chExt cx="3605500" cy="354743"/>
          </a:xfrm>
        </p:grpSpPr>
        <p:sp>
          <p:nvSpPr>
            <p:cNvPr id="17" name="Freeform 17"/>
            <p:cNvSpPr/>
            <p:nvPr/>
          </p:nvSpPr>
          <p:spPr>
            <a:xfrm>
              <a:off x="0" y="0"/>
              <a:ext cx="3605500" cy="354743"/>
            </a:xfrm>
            <a:custGeom>
              <a:avLst/>
              <a:gdLst/>
              <a:ahLst/>
              <a:cxnLst/>
              <a:rect l="l" t="t" r="r" b="b"/>
              <a:pathLst>
                <a:path w="3605500" h="354743">
                  <a:moveTo>
                    <a:pt x="203200" y="0"/>
                  </a:moveTo>
                  <a:lnTo>
                    <a:pt x="3605500" y="0"/>
                  </a:lnTo>
                  <a:lnTo>
                    <a:pt x="3402300" y="354743"/>
                  </a:lnTo>
                  <a:lnTo>
                    <a:pt x="0" y="354743"/>
                  </a:lnTo>
                  <a:lnTo>
                    <a:pt x="203200" y="0"/>
                  </a:lnTo>
                  <a:close/>
                </a:path>
              </a:pathLst>
            </a:custGeom>
            <a:solidFill>
              <a:srgbClr val="00004D"/>
            </a:solidFill>
          </p:spPr>
          <p:txBody>
            <a:bodyPr/>
            <a:lstStyle/>
            <a:p>
              <a:endParaRPr lang="en-US"/>
            </a:p>
          </p:txBody>
        </p:sp>
        <p:sp>
          <p:nvSpPr>
            <p:cNvPr id="18" name="TextBox 18"/>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rot="3568118">
            <a:off x="10166712" y="8439597"/>
            <a:ext cx="5563796" cy="264280"/>
          </a:xfrm>
          <a:custGeom>
            <a:avLst/>
            <a:gdLst/>
            <a:ahLst/>
            <a:cxnLst/>
            <a:rect l="l" t="t" r="r" b="b"/>
            <a:pathLst>
              <a:path w="5563796" h="264280">
                <a:moveTo>
                  <a:pt x="0" y="0"/>
                </a:moveTo>
                <a:lnTo>
                  <a:pt x="5563795" y="0"/>
                </a:lnTo>
                <a:lnTo>
                  <a:pt x="5563795" y="264281"/>
                </a:lnTo>
                <a:lnTo>
                  <a:pt x="0" y="264281"/>
                </a:lnTo>
                <a:lnTo>
                  <a:pt x="0" y="0"/>
                </a:lnTo>
                <a:close/>
              </a:path>
            </a:pathLst>
          </a:custGeom>
          <a:blipFill>
            <a:blip r:embed="rId3">
              <a:alphaModFix amt="80000"/>
            </a:blip>
            <a:stretch>
              <a:fillRect/>
            </a:stretch>
          </a:blipFill>
        </p:spPr>
        <p:txBody>
          <a:bodyPr/>
          <a:lstStyle/>
          <a:p>
            <a:endParaRPr lang="en-US"/>
          </a:p>
        </p:txBody>
      </p:sp>
      <p:sp>
        <p:nvSpPr>
          <p:cNvPr id="20" name="Freeform 20"/>
          <p:cNvSpPr/>
          <p:nvPr/>
        </p:nvSpPr>
        <p:spPr>
          <a:xfrm rot="7206049">
            <a:off x="8947898" y="2012756"/>
            <a:ext cx="7287332" cy="346148"/>
          </a:xfrm>
          <a:custGeom>
            <a:avLst/>
            <a:gdLst/>
            <a:ahLst/>
            <a:cxnLst/>
            <a:rect l="l" t="t" r="r" b="b"/>
            <a:pathLst>
              <a:path w="7287332" h="346148">
                <a:moveTo>
                  <a:pt x="0" y="0"/>
                </a:moveTo>
                <a:lnTo>
                  <a:pt x="7287332" y="0"/>
                </a:lnTo>
                <a:lnTo>
                  <a:pt x="7287332" y="346149"/>
                </a:lnTo>
                <a:lnTo>
                  <a:pt x="0" y="346149"/>
                </a:lnTo>
                <a:lnTo>
                  <a:pt x="0" y="0"/>
                </a:lnTo>
                <a:close/>
              </a:path>
            </a:pathLst>
          </a:custGeom>
          <a:blipFill>
            <a:blip r:embed="rId3">
              <a:alphaModFix amt="80000"/>
            </a:blip>
            <a:stretch>
              <a:fillRect/>
            </a:stretch>
          </a:blipFill>
        </p:spPr>
        <p:txBody>
          <a:bodyPr/>
          <a:lstStyle/>
          <a:p>
            <a:endParaRPr lang="en-US"/>
          </a:p>
        </p:txBody>
      </p:sp>
      <p:sp>
        <p:nvSpPr>
          <p:cNvPr id="21" name="Freeform 21"/>
          <p:cNvSpPr/>
          <p:nvPr/>
        </p:nvSpPr>
        <p:spPr>
          <a:xfrm rot="7206049">
            <a:off x="9441326" y="2362390"/>
            <a:ext cx="8145785" cy="386925"/>
          </a:xfrm>
          <a:custGeom>
            <a:avLst/>
            <a:gdLst/>
            <a:ahLst/>
            <a:cxnLst/>
            <a:rect l="l" t="t" r="r" b="b"/>
            <a:pathLst>
              <a:path w="8145785" h="386925">
                <a:moveTo>
                  <a:pt x="0" y="0"/>
                </a:moveTo>
                <a:lnTo>
                  <a:pt x="8145785" y="0"/>
                </a:lnTo>
                <a:lnTo>
                  <a:pt x="8145785" y="386925"/>
                </a:lnTo>
                <a:lnTo>
                  <a:pt x="0" y="386925"/>
                </a:lnTo>
                <a:lnTo>
                  <a:pt x="0" y="0"/>
                </a:lnTo>
                <a:close/>
              </a:path>
            </a:pathLst>
          </a:custGeom>
          <a:blipFill>
            <a:blip r:embed="rId3">
              <a:alphaModFix amt="80000"/>
            </a:blip>
            <a:stretch>
              <a:fillRect/>
            </a:stretch>
          </a:blipFill>
        </p:spPr>
        <p:txBody>
          <a:bodyPr/>
          <a:lstStyle/>
          <a:p>
            <a:endParaRPr lang="en-US"/>
          </a:p>
        </p:txBody>
      </p:sp>
      <p:sp>
        <p:nvSpPr>
          <p:cNvPr id="22" name="TextBox 22"/>
          <p:cNvSpPr txBox="1"/>
          <p:nvPr/>
        </p:nvSpPr>
        <p:spPr>
          <a:xfrm>
            <a:off x="662792" y="3709348"/>
            <a:ext cx="11928772" cy="2029387"/>
          </a:xfrm>
          <a:prstGeom prst="rect">
            <a:avLst/>
          </a:prstGeom>
        </p:spPr>
        <p:txBody>
          <a:bodyPr lIns="0" tIns="0" rIns="0" bIns="0" rtlCol="0" anchor="t">
            <a:spAutoFit/>
          </a:bodyPr>
          <a:lstStyle/>
          <a:p>
            <a:pPr>
              <a:lnSpc>
                <a:spcPts val="9033"/>
              </a:lnSpc>
            </a:pPr>
            <a:r>
              <a:rPr lang="en-US" sz="6452">
                <a:solidFill>
                  <a:srgbClr val="00004D"/>
                </a:solidFill>
                <a:latin typeface="Poppins Bold"/>
              </a:rPr>
              <a:t>QUESTION AND ANSWER</a:t>
            </a:r>
          </a:p>
          <a:p>
            <a:pPr>
              <a:lnSpc>
                <a:spcPts val="6654"/>
              </a:lnSpc>
              <a:spcBef>
                <a:spcPct val="0"/>
              </a:spcBef>
            </a:pPr>
            <a:r>
              <a:rPr lang="en-US" sz="4752">
                <a:solidFill>
                  <a:srgbClr val="00004D"/>
                </a:solidFill>
                <a:latin typeface="Poppins Bold Italics"/>
              </a:rPr>
              <a:t>Got any questions?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459698" y="3591015"/>
            <a:ext cx="8458473" cy="1838104"/>
          </a:xfrm>
          <a:prstGeom prst="rect">
            <a:avLst/>
          </a:prstGeom>
        </p:spPr>
        <p:txBody>
          <a:bodyPr lIns="0" tIns="0" rIns="0" bIns="0" rtlCol="0" anchor="t">
            <a:spAutoFit/>
          </a:bodyPr>
          <a:lstStyle/>
          <a:p>
            <a:pPr>
              <a:lnSpc>
                <a:spcPts val="13455"/>
              </a:lnSpc>
            </a:pPr>
            <a:r>
              <a:rPr lang="en-US" sz="11802">
                <a:solidFill>
                  <a:srgbClr val="00004D"/>
                </a:solidFill>
                <a:latin typeface="Poppins Bold"/>
              </a:rPr>
              <a:t>Thank You</a:t>
            </a:r>
          </a:p>
        </p:txBody>
      </p:sp>
      <p:grpSp>
        <p:nvGrpSpPr>
          <p:cNvPr id="3" name="Group 3"/>
          <p:cNvGrpSpPr>
            <a:grpSpLocks noChangeAspect="1"/>
          </p:cNvGrpSpPr>
          <p:nvPr/>
        </p:nvGrpSpPr>
        <p:grpSpPr>
          <a:xfrm>
            <a:off x="9891206" y="-66871"/>
            <a:ext cx="8396794" cy="10353871"/>
            <a:chOff x="0" y="0"/>
            <a:chExt cx="22046984" cy="27185569"/>
          </a:xfrm>
        </p:grpSpPr>
        <p:sp>
          <p:nvSpPr>
            <p:cNvPr id="4" name="Freeform 4"/>
            <p:cNvSpPr/>
            <p:nvPr/>
          </p:nvSpPr>
          <p:spPr>
            <a:xfrm>
              <a:off x="0" y="0"/>
              <a:ext cx="22046946" cy="27185621"/>
            </a:xfrm>
            <a:custGeom>
              <a:avLst/>
              <a:gdLst/>
              <a:ahLst/>
              <a:cxnLst/>
              <a:rect l="l" t="t" r="r" b="b"/>
              <a:pathLst>
                <a:path w="22046946" h="27185621">
                  <a:moveTo>
                    <a:pt x="9460865" y="0"/>
                  </a:moveTo>
                  <a:lnTo>
                    <a:pt x="0" y="16235680"/>
                  </a:lnTo>
                  <a:lnTo>
                    <a:pt x="6410579" y="27185621"/>
                  </a:lnTo>
                  <a:lnTo>
                    <a:pt x="22046946" y="27185621"/>
                  </a:lnTo>
                  <a:lnTo>
                    <a:pt x="22046946" y="0"/>
                  </a:lnTo>
                  <a:close/>
                </a:path>
              </a:pathLst>
            </a:custGeom>
            <a:blipFill>
              <a:blip r:embed="rId2"/>
              <a:stretch>
                <a:fillRect l="-44213" t="-10866" r="-55484" b="-4455"/>
              </a:stretch>
            </a:blipFill>
          </p:spPr>
          <p:txBody>
            <a:bodyPr/>
            <a:lstStyle/>
            <a:p>
              <a:endParaRPr lang="en-US"/>
            </a:p>
          </p:txBody>
        </p:sp>
      </p:grpSp>
      <p:grpSp>
        <p:nvGrpSpPr>
          <p:cNvPr id="5" name="Group 5"/>
          <p:cNvGrpSpPr/>
          <p:nvPr/>
        </p:nvGrpSpPr>
        <p:grpSpPr>
          <a:xfrm>
            <a:off x="8345198" y="6977758"/>
            <a:ext cx="4159290" cy="3560175"/>
            <a:chOff x="0" y="0"/>
            <a:chExt cx="830882" cy="711200"/>
          </a:xfrm>
        </p:grpSpPr>
        <p:sp>
          <p:nvSpPr>
            <p:cNvPr id="6" name="Freeform 6"/>
            <p:cNvSpPr/>
            <p:nvPr/>
          </p:nvSpPr>
          <p:spPr>
            <a:xfrm>
              <a:off x="0" y="0"/>
              <a:ext cx="830882" cy="711200"/>
            </a:xfrm>
            <a:custGeom>
              <a:avLst/>
              <a:gdLst/>
              <a:ahLst/>
              <a:cxnLst/>
              <a:rect l="l" t="t" r="r" b="b"/>
              <a:pathLst>
                <a:path w="830882" h="711200">
                  <a:moveTo>
                    <a:pt x="415441" y="0"/>
                  </a:moveTo>
                  <a:lnTo>
                    <a:pt x="830882" y="711200"/>
                  </a:lnTo>
                  <a:lnTo>
                    <a:pt x="0" y="711200"/>
                  </a:lnTo>
                  <a:lnTo>
                    <a:pt x="415441" y="0"/>
                  </a:lnTo>
                  <a:close/>
                </a:path>
              </a:pathLst>
            </a:custGeom>
            <a:solidFill>
              <a:srgbClr val="E30B21"/>
            </a:solidFill>
          </p:spPr>
          <p:txBody>
            <a:bodyPr/>
            <a:lstStyle/>
            <a:p>
              <a:endParaRPr lang="en-US"/>
            </a:p>
          </p:txBody>
        </p:sp>
        <p:sp>
          <p:nvSpPr>
            <p:cNvPr id="7" name="TextBox 7"/>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3576229">
            <a:off x="6662813" y="8526426"/>
            <a:ext cx="8627968" cy="1374531"/>
            <a:chOff x="0" y="0"/>
            <a:chExt cx="2272387" cy="362016"/>
          </a:xfrm>
        </p:grpSpPr>
        <p:sp>
          <p:nvSpPr>
            <p:cNvPr id="9" name="Freeform 9"/>
            <p:cNvSpPr/>
            <p:nvPr/>
          </p:nvSpPr>
          <p:spPr>
            <a:xfrm>
              <a:off x="0" y="0"/>
              <a:ext cx="2272386" cy="362016"/>
            </a:xfrm>
            <a:custGeom>
              <a:avLst/>
              <a:gdLst/>
              <a:ahLst/>
              <a:cxnLst/>
              <a:rect l="l" t="t" r="r" b="b"/>
              <a:pathLst>
                <a:path w="2272386" h="362016">
                  <a:moveTo>
                    <a:pt x="2069186" y="0"/>
                  </a:moveTo>
                  <a:lnTo>
                    <a:pt x="0" y="0"/>
                  </a:lnTo>
                  <a:lnTo>
                    <a:pt x="203200" y="362016"/>
                  </a:lnTo>
                  <a:lnTo>
                    <a:pt x="2272386" y="362016"/>
                  </a:lnTo>
                  <a:lnTo>
                    <a:pt x="2069186" y="0"/>
                  </a:lnTo>
                  <a:close/>
                </a:path>
              </a:pathLst>
            </a:custGeom>
            <a:solidFill>
              <a:srgbClr val="00004D"/>
            </a:solidFill>
          </p:spPr>
          <p:txBody>
            <a:bodyPr/>
            <a:lstStyle/>
            <a:p>
              <a:endParaRPr lang="en-US"/>
            </a:p>
          </p:txBody>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9144000" y="-1313476"/>
            <a:ext cx="3189361" cy="2729957"/>
            <a:chOff x="0" y="0"/>
            <a:chExt cx="830882" cy="711200"/>
          </a:xfrm>
        </p:grpSpPr>
        <p:sp>
          <p:nvSpPr>
            <p:cNvPr id="12" name="Freeform 12"/>
            <p:cNvSpPr/>
            <p:nvPr/>
          </p:nvSpPr>
          <p:spPr>
            <a:xfrm>
              <a:off x="0" y="0"/>
              <a:ext cx="830882" cy="711200"/>
            </a:xfrm>
            <a:custGeom>
              <a:avLst/>
              <a:gdLst/>
              <a:ahLst/>
              <a:cxnLst/>
              <a:rect l="l" t="t" r="r" b="b"/>
              <a:pathLst>
                <a:path w="830882" h="711200">
                  <a:moveTo>
                    <a:pt x="415441" y="0"/>
                  </a:moveTo>
                  <a:lnTo>
                    <a:pt x="830882" y="711200"/>
                  </a:lnTo>
                  <a:lnTo>
                    <a:pt x="0" y="711200"/>
                  </a:lnTo>
                  <a:lnTo>
                    <a:pt x="415441" y="0"/>
                  </a:lnTo>
                  <a:close/>
                </a:path>
              </a:pathLst>
            </a:custGeom>
            <a:solidFill>
              <a:srgbClr val="00004D"/>
            </a:solidFill>
          </p:spPr>
          <p:txBody>
            <a:bodyPr/>
            <a:lstStyle/>
            <a:p>
              <a:endParaRPr lang="en-US"/>
            </a:p>
          </p:txBody>
        </p:sp>
        <p:sp>
          <p:nvSpPr>
            <p:cNvPr id="13" name="TextBox 13"/>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93534">
            <a:off x="6888744" y="751736"/>
            <a:ext cx="9007724" cy="1452800"/>
            <a:chOff x="0" y="0"/>
            <a:chExt cx="2199494" cy="354743"/>
          </a:xfrm>
        </p:grpSpPr>
        <p:sp>
          <p:nvSpPr>
            <p:cNvPr id="15" name="Freeform 15"/>
            <p:cNvSpPr/>
            <p:nvPr/>
          </p:nvSpPr>
          <p:spPr>
            <a:xfrm>
              <a:off x="0" y="0"/>
              <a:ext cx="2199494" cy="354743"/>
            </a:xfrm>
            <a:custGeom>
              <a:avLst/>
              <a:gdLst/>
              <a:ahLst/>
              <a:cxnLst/>
              <a:rect l="l" t="t" r="r" b="b"/>
              <a:pathLst>
                <a:path w="2199494" h="354743">
                  <a:moveTo>
                    <a:pt x="203200" y="0"/>
                  </a:moveTo>
                  <a:lnTo>
                    <a:pt x="2199494" y="0"/>
                  </a:lnTo>
                  <a:lnTo>
                    <a:pt x="1996294" y="354743"/>
                  </a:lnTo>
                  <a:lnTo>
                    <a:pt x="0" y="354743"/>
                  </a:lnTo>
                  <a:lnTo>
                    <a:pt x="203200" y="0"/>
                  </a:lnTo>
                  <a:close/>
                </a:path>
              </a:pathLst>
            </a:custGeom>
            <a:solidFill>
              <a:srgbClr val="E30B21"/>
            </a:solidFill>
          </p:spPr>
          <p:txBody>
            <a:bodyPr/>
            <a:lstStyle/>
            <a:p>
              <a:endParaRPr lang="en-US"/>
            </a:p>
          </p:txBody>
        </p:sp>
        <p:sp>
          <p:nvSpPr>
            <p:cNvPr id="16" name="TextBox 16"/>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3576229">
            <a:off x="7989826" y="7670910"/>
            <a:ext cx="7460462" cy="975018"/>
            <a:chOff x="0" y="0"/>
            <a:chExt cx="2770010" cy="362016"/>
          </a:xfrm>
        </p:grpSpPr>
        <p:sp>
          <p:nvSpPr>
            <p:cNvPr id="18" name="Freeform 18"/>
            <p:cNvSpPr/>
            <p:nvPr/>
          </p:nvSpPr>
          <p:spPr>
            <a:xfrm>
              <a:off x="0" y="0"/>
              <a:ext cx="2770010" cy="362016"/>
            </a:xfrm>
            <a:custGeom>
              <a:avLst/>
              <a:gdLst/>
              <a:ahLst/>
              <a:cxnLst/>
              <a:rect l="l" t="t" r="r" b="b"/>
              <a:pathLst>
                <a:path w="2770010" h="362016">
                  <a:moveTo>
                    <a:pt x="2566810" y="0"/>
                  </a:moveTo>
                  <a:lnTo>
                    <a:pt x="0" y="0"/>
                  </a:lnTo>
                  <a:lnTo>
                    <a:pt x="203200" y="362016"/>
                  </a:lnTo>
                  <a:lnTo>
                    <a:pt x="2770010" y="362016"/>
                  </a:lnTo>
                  <a:lnTo>
                    <a:pt x="2566810" y="0"/>
                  </a:lnTo>
                  <a:close/>
                </a:path>
              </a:pathLst>
            </a:custGeom>
            <a:solidFill>
              <a:srgbClr val="E30B21">
                <a:alpha val="72941"/>
              </a:srgbClr>
            </a:solidFill>
          </p:spPr>
          <p:txBody>
            <a:bodyPr/>
            <a:lstStyle/>
            <a:p>
              <a:endParaRPr lang="en-US"/>
            </a:p>
          </p:txBody>
        </p:sp>
        <p:sp>
          <p:nvSpPr>
            <p:cNvPr id="19" name="TextBox 19"/>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3593534">
            <a:off x="6488130" y="1791174"/>
            <a:ext cx="10241790" cy="1007683"/>
            <a:chOff x="0" y="0"/>
            <a:chExt cx="3605500" cy="354743"/>
          </a:xfrm>
        </p:grpSpPr>
        <p:sp>
          <p:nvSpPr>
            <p:cNvPr id="21" name="Freeform 21"/>
            <p:cNvSpPr/>
            <p:nvPr/>
          </p:nvSpPr>
          <p:spPr>
            <a:xfrm>
              <a:off x="0" y="0"/>
              <a:ext cx="3605500" cy="354743"/>
            </a:xfrm>
            <a:custGeom>
              <a:avLst/>
              <a:gdLst/>
              <a:ahLst/>
              <a:cxnLst/>
              <a:rect l="l" t="t" r="r" b="b"/>
              <a:pathLst>
                <a:path w="3605500" h="354743">
                  <a:moveTo>
                    <a:pt x="203200" y="0"/>
                  </a:moveTo>
                  <a:lnTo>
                    <a:pt x="3605500" y="0"/>
                  </a:lnTo>
                  <a:lnTo>
                    <a:pt x="3402300" y="354743"/>
                  </a:lnTo>
                  <a:lnTo>
                    <a:pt x="0" y="354743"/>
                  </a:lnTo>
                  <a:lnTo>
                    <a:pt x="203200" y="0"/>
                  </a:lnTo>
                  <a:close/>
                </a:path>
              </a:pathLst>
            </a:custGeom>
            <a:solidFill>
              <a:srgbClr val="00004D"/>
            </a:solidFill>
          </p:spPr>
          <p:txBody>
            <a:bodyPr/>
            <a:lstStyle/>
            <a:p>
              <a:endParaRPr lang="en-US"/>
            </a:p>
          </p:txBody>
        </p:sp>
        <p:sp>
          <p:nvSpPr>
            <p:cNvPr id="22" name="TextBox 22"/>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rot="3568118">
            <a:off x="8460910" y="8439597"/>
            <a:ext cx="5563796" cy="264280"/>
          </a:xfrm>
          <a:custGeom>
            <a:avLst/>
            <a:gdLst/>
            <a:ahLst/>
            <a:cxnLst/>
            <a:rect l="l" t="t" r="r" b="b"/>
            <a:pathLst>
              <a:path w="5563796" h="264280">
                <a:moveTo>
                  <a:pt x="0" y="0"/>
                </a:moveTo>
                <a:lnTo>
                  <a:pt x="5563795" y="0"/>
                </a:lnTo>
                <a:lnTo>
                  <a:pt x="5563795" y="264281"/>
                </a:lnTo>
                <a:lnTo>
                  <a:pt x="0" y="264281"/>
                </a:lnTo>
                <a:lnTo>
                  <a:pt x="0" y="0"/>
                </a:lnTo>
                <a:close/>
              </a:path>
            </a:pathLst>
          </a:custGeom>
          <a:blipFill>
            <a:blip r:embed="rId3">
              <a:alphaModFix amt="80000"/>
            </a:blip>
            <a:stretch>
              <a:fillRect/>
            </a:stretch>
          </a:blipFill>
        </p:spPr>
        <p:txBody>
          <a:bodyPr/>
          <a:lstStyle/>
          <a:p>
            <a:endParaRPr lang="en-US"/>
          </a:p>
        </p:txBody>
      </p:sp>
      <p:sp>
        <p:nvSpPr>
          <p:cNvPr id="24" name="Freeform 24"/>
          <p:cNvSpPr/>
          <p:nvPr/>
        </p:nvSpPr>
        <p:spPr>
          <a:xfrm rot="7206049">
            <a:off x="7251621" y="2012756"/>
            <a:ext cx="7287332" cy="346148"/>
          </a:xfrm>
          <a:custGeom>
            <a:avLst/>
            <a:gdLst/>
            <a:ahLst/>
            <a:cxnLst/>
            <a:rect l="l" t="t" r="r" b="b"/>
            <a:pathLst>
              <a:path w="7287332" h="346148">
                <a:moveTo>
                  <a:pt x="0" y="0"/>
                </a:moveTo>
                <a:lnTo>
                  <a:pt x="7287332" y="0"/>
                </a:lnTo>
                <a:lnTo>
                  <a:pt x="7287332" y="346149"/>
                </a:lnTo>
                <a:lnTo>
                  <a:pt x="0" y="346149"/>
                </a:lnTo>
                <a:lnTo>
                  <a:pt x="0" y="0"/>
                </a:lnTo>
                <a:close/>
              </a:path>
            </a:pathLst>
          </a:custGeom>
          <a:blipFill>
            <a:blip r:embed="rId3">
              <a:alphaModFix amt="80000"/>
            </a:blip>
            <a:stretch>
              <a:fillRect/>
            </a:stretch>
          </a:blipFill>
        </p:spPr>
        <p:txBody>
          <a:bodyPr/>
          <a:lstStyle/>
          <a:p>
            <a:endParaRPr lang="en-US"/>
          </a:p>
        </p:txBody>
      </p:sp>
      <p:sp>
        <p:nvSpPr>
          <p:cNvPr id="25" name="Freeform 25"/>
          <p:cNvSpPr/>
          <p:nvPr/>
        </p:nvSpPr>
        <p:spPr>
          <a:xfrm rot="7206049">
            <a:off x="7745049" y="2362390"/>
            <a:ext cx="8145785" cy="386925"/>
          </a:xfrm>
          <a:custGeom>
            <a:avLst/>
            <a:gdLst/>
            <a:ahLst/>
            <a:cxnLst/>
            <a:rect l="l" t="t" r="r" b="b"/>
            <a:pathLst>
              <a:path w="8145785" h="386925">
                <a:moveTo>
                  <a:pt x="0" y="0"/>
                </a:moveTo>
                <a:lnTo>
                  <a:pt x="8145786" y="0"/>
                </a:lnTo>
                <a:lnTo>
                  <a:pt x="8145786" y="386925"/>
                </a:lnTo>
                <a:lnTo>
                  <a:pt x="0" y="386925"/>
                </a:lnTo>
                <a:lnTo>
                  <a:pt x="0" y="0"/>
                </a:lnTo>
                <a:close/>
              </a:path>
            </a:pathLst>
          </a:custGeom>
          <a:blipFill>
            <a:blip r:embed="rId3">
              <a:alphaModFix amt="80000"/>
            </a:blip>
            <a:stretch>
              <a:fillRect/>
            </a:stretch>
          </a:blipFill>
        </p:spPr>
        <p:txBody>
          <a:bodyPr/>
          <a:lstStyle/>
          <a:p>
            <a:endParaRPr lang="en-US"/>
          </a:p>
        </p:txBody>
      </p:sp>
      <p:grpSp>
        <p:nvGrpSpPr>
          <p:cNvPr id="26" name="Group 26"/>
          <p:cNvGrpSpPr/>
          <p:nvPr/>
        </p:nvGrpSpPr>
        <p:grpSpPr>
          <a:xfrm>
            <a:off x="-3019646" y="5417551"/>
            <a:ext cx="9429644" cy="758967"/>
            <a:chOff x="0" y="0"/>
            <a:chExt cx="4413793" cy="355254"/>
          </a:xfrm>
        </p:grpSpPr>
        <p:sp>
          <p:nvSpPr>
            <p:cNvPr id="27" name="Freeform 27"/>
            <p:cNvSpPr/>
            <p:nvPr/>
          </p:nvSpPr>
          <p:spPr>
            <a:xfrm>
              <a:off x="0" y="0"/>
              <a:ext cx="4413793" cy="355254"/>
            </a:xfrm>
            <a:custGeom>
              <a:avLst/>
              <a:gdLst/>
              <a:ahLst/>
              <a:cxnLst/>
              <a:rect l="l" t="t" r="r" b="b"/>
              <a:pathLst>
                <a:path w="4413793" h="355254">
                  <a:moveTo>
                    <a:pt x="203200" y="0"/>
                  </a:moveTo>
                  <a:lnTo>
                    <a:pt x="4413793" y="0"/>
                  </a:lnTo>
                  <a:lnTo>
                    <a:pt x="4210593" y="355254"/>
                  </a:lnTo>
                  <a:lnTo>
                    <a:pt x="0" y="355254"/>
                  </a:lnTo>
                  <a:lnTo>
                    <a:pt x="203200" y="0"/>
                  </a:lnTo>
                  <a:close/>
                </a:path>
              </a:pathLst>
            </a:custGeom>
            <a:solidFill>
              <a:srgbClr val="00004D"/>
            </a:solidFill>
          </p:spPr>
          <p:txBody>
            <a:bodyPr/>
            <a:lstStyle/>
            <a:p>
              <a:endParaRPr lang="en-US"/>
            </a:p>
          </p:txBody>
        </p:sp>
        <p:sp>
          <p:nvSpPr>
            <p:cNvPr id="28" name="TextBox 28"/>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5975881" y="5417551"/>
            <a:ext cx="868235" cy="758967"/>
            <a:chOff x="0" y="0"/>
            <a:chExt cx="406400" cy="355254"/>
          </a:xfrm>
        </p:grpSpPr>
        <p:sp>
          <p:nvSpPr>
            <p:cNvPr id="30" name="Freeform 30"/>
            <p:cNvSpPr/>
            <p:nvPr/>
          </p:nvSpPr>
          <p:spPr>
            <a:xfrm>
              <a:off x="0" y="0"/>
              <a:ext cx="406400" cy="355254"/>
            </a:xfrm>
            <a:custGeom>
              <a:avLst/>
              <a:gdLst/>
              <a:ahLst/>
              <a:cxnLst/>
              <a:rect l="l" t="t" r="r" b="b"/>
              <a:pathLst>
                <a:path w="406400" h="355254">
                  <a:moveTo>
                    <a:pt x="203200" y="0"/>
                  </a:moveTo>
                  <a:lnTo>
                    <a:pt x="406400" y="0"/>
                  </a:lnTo>
                  <a:lnTo>
                    <a:pt x="203200" y="355254"/>
                  </a:lnTo>
                  <a:lnTo>
                    <a:pt x="0" y="355254"/>
                  </a:lnTo>
                  <a:lnTo>
                    <a:pt x="203200" y="0"/>
                  </a:lnTo>
                  <a:close/>
                </a:path>
              </a:pathLst>
            </a:custGeom>
            <a:solidFill>
              <a:srgbClr val="E30B21"/>
            </a:solidFill>
          </p:spPr>
          <p:txBody>
            <a:bodyPr/>
            <a:lstStyle/>
            <a:p>
              <a:endParaRPr lang="en-US"/>
            </a:p>
          </p:txBody>
        </p:sp>
        <p:sp>
          <p:nvSpPr>
            <p:cNvPr id="31" name="TextBox 31"/>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466519" y="5466246"/>
            <a:ext cx="5285213" cy="584745"/>
          </a:xfrm>
          <a:prstGeom prst="rect">
            <a:avLst/>
          </a:prstGeom>
        </p:spPr>
        <p:txBody>
          <a:bodyPr lIns="0" tIns="0" rIns="0" bIns="0" rtlCol="0" anchor="t">
            <a:spAutoFit/>
          </a:bodyPr>
          <a:lstStyle/>
          <a:p>
            <a:pPr>
              <a:lnSpc>
                <a:spcPts val="4207"/>
              </a:lnSpc>
            </a:pPr>
            <a:r>
              <a:rPr lang="en-US" sz="3691" spc="409">
                <a:solidFill>
                  <a:srgbClr val="F5F5F5"/>
                </a:solidFill>
                <a:latin typeface="Poppins Semi-Bold"/>
              </a:rPr>
              <a:t>For Your Attention</a:t>
            </a:r>
          </a:p>
        </p:txBody>
      </p:sp>
      <p:pic>
        <p:nvPicPr>
          <p:cNvPr id="35" name="Picture 34">
            <a:extLst>
              <a:ext uri="{FF2B5EF4-FFF2-40B4-BE49-F238E27FC236}">
                <a16:creationId xmlns:a16="http://schemas.microsoft.com/office/drawing/2014/main" id="{4C156AA5-E1E6-48EE-BCB1-817CF8984020}"/>
              </a:ext>
            </a:extLst>
          </p:cNvPr>
          <p:cNvPicPr/>
          <p:nvPr/>
        </p:nvPicPr>
        <p:blipFill>
          <a:blip r:embed="rId4">
            <a:extLst>
              <a:ext uri="{28A0092B-C50C-407E-A947-70E740481C1C}">
                <a14:useLocalDpi xmlns:a14="http://schemas.microsoft.com/office/drawing/2010/main" val="0"/>
              </a:ext>
            </a:extLst>
          </a:blip>
          <a:stretch>
            <a:fillRect/>
          </a:stretch>
        </p:blipFill>
        <p:spPr>
          <a:xfrm>
            <a:off x="2344751" y="410107"/>
            <a:ext cx="2153485" cy="2124393"/>
          </a:xfrm>
          <a:prstGeom prst="rect">
            <a:avLst/>
          </a:prstGeom>
        </p:spPr>
      </p:pic>
      <p:pic>
        <p:nvPicPr>
          <p:cNvPr id="36" name="Picture 35">
            <a:extLst>
              <a:ext uri="{FF2B5EF4-FFF2-40B4-BE49-F238E27FC236}">
                <a16:creationId xmlns:a16="http://schemas.microsoft.com/office/drawing/2014/main" id="{21697499-1233-4A37-888D-24F9F910972E}"/>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28600" y="514412"/>
            <a:ext cx="2128059" cy="1940027"/>
          </a:xfrm>
          <a:prstGeom prst="rect">
            <a:avLst/>
          </a:prstGeom>
        </p:spPr>
      </p:pic>
      <p:sp>
        <p:nvSpPr>
          <p:cNvPr id="37" name="TextBox 27">
            <a:extLst>
              <a:ext uri="{FF2B5EF4-FFF2-40B4-BE49-F238E27FC236}">
                <a16:creationId xmlns:a16="http://schemas.microsoft.com/office/drawing/2014/main" id="{C3533B77-1C18-4B93-9BE8-8FE80E024FD8}"/>
              </a:ext>
            </a:extLst>
          </p:cNvPr>
          <p:cNvSpPr txBox="1"/>
          <p:nvPr/>
        </p:nvSpPr>
        <p:spPr>
          <a:xfrm>
            <a:off x="4649970" y="822180"/>
            <a:ext cx="10069885" cy="1042017"/>
          </a:xfrm>
          <a:prstGeom prst="rect">
            <a:avLst/>
          </a:prstGeom>
        </p:spPr>
        <p:txBody>
          <a:bodyPr wrap="square" lIns="0" tIns="0" rIns="0" bIns="0" rtlCol="0" anchor="t">
            <a:spAutoFit/>
          </a:bodyPr>
          <a:lstStyle/>
          <a:p>
            <a:pPr marL="0" marR="0">
              <a:lnSpc>
                <a:spcPct val="115000"/>
              </a:lnSpc>
              <a:spcBef>
                <a:spcPts val="0"/>
              </a:spcBef>
              <a:spcAft>
                <a:spcPts val="0"/>
              </a:spcAft>
              <a:tabLst>
                <a:tab pos="2971800" algn="ctr"/>
                <a:tab pos="5943600" algn="r"/>
              </a:tabLst>
            </a:pPr>
            <a:r>
              <a:rPr lang="en-US" sz="2000" b="1" kern="100" dirty="0">
                <a:solidFill>
                  <a:srgbClr val="C00000"/>
                </a:solidFill>
                <a:effectLst>
                  <a:outerShdw blurRad="38100" dist="38100" dir="2700000" algn="tl">
                    <a:srgbClr val="000000">
                      <a:alpha val="43137"/>
                    </a:srgbClr>
                  </a:outerShdw>
                </a:effectLst>
                <a:latin typeface="Marcellus" panose="020E0602050203020307" pitchFamily="34" charset="0"/>
                <a:ea typeface="Cambria" panose="02040503050406030204" pitchFamily="18" charset="0"/>
                <a:cs typeface="Times New Roman" panose="02020603050405020304" pitchFamily="18" charset="0"/>
              </a:rPr>
              <a:t>PAMPANGA STATE UNIVERSITY</a:t>
            </a:r>
          </a:p>
          <a:p>
            <a:pPr marL="0" marR="0">
              <a:lnSpc>
                <a:spcPct val="115000"/>
              </a:lnSpc>
              <a:spcBef>
                <a:spcPts val="0"/>
              </a:spcBef>
              <a:spcAft>
                <a:spcPts val="0"/>
              </a:spcAft>
              <a:tabLst>
                <a:tab pos="2971800" algn="ctr"/>
                <a:tab pos="5943600" algn="r"/>
              </a:tabLst>
            </a:pPr>
            <a:r>
              <a:rPr lang="en-US" sz="2000" i="1" kern="100" dirty="0">
                <a:solidFill>
                  <a:srgbClr val="C00000"/>
                </a:solidFill>
                <a:effectLst>
                  <a:outerShdw blurRad="38100" dist="38100" dir="2700000" algn="tl">
                    <a:srgbClr val="000000">
                      <a:alpha val="43137"/>
                    </a:srgbClr>
                  </a:outerShdw>
                </a:effectLst>
                <a:latin typeface="Marcellus" panose="020E0602050203020307" pitchFamily="34" charset="0"/>
                <a:ea typeface="Cambria" panose="02040503050406030204" pitchFamily="18" charset="0"/>
                <a:cs typeface="Times New Roman" panose="02020603050405020304" pitchFamily="18" charset="0"/>
              </a:rPr>
              <a:t>(former Don </a:t>
            </a:r>
            <a:r>
              <a:rPr lang="en-US" sz="2000" i="1" kern="100" dirty="0" err="1">
                <a:solidFill>
                  <a:srgbClr val="C00000"/>
                </a:solidFill>
                <a:effectLst>
                  <a:outerShdw blurRad="38100" dist="38100" dir="2700000" algn="tl">
                    <a:srgbClr val="000000">
                      <a:alpha val="43137"/>
                    </a:srgbClr>
                  </a:outerShdw>
                </a:effectLst>
                <a:latin typeface="Marcellus" panose="020E0602050203020307" pitchFamily="34" charset="0"/>
                <a:ea typeface="Cambria" panose="02040503050406030204" pitchFamily="18" charset="0"/>
                <a:cs typeface="Times New Roman" panose="02020603050405020304" pitchFamily="18" charset="0"/>
              </a:rPr>
              <a:t>Honorio</a:t>
            </a:r>
            <a:r>
              <a:rPr lang="en-US" sz="2000" i="1" kern="100" dirty="0">
                <a:solidFill>
                  <a:srgbClr val="C00000"/>
                </a:solidFill>
                <a:effectLst>
                  <a:outerShdw blurRad="38100" dist="38100" dir="2700000" algn="tl">
                    <a:srgbClr val="000000">
                      <a:alpha val="43137"/>
                    </a:srgbClr>
                  </a:outerShdw>
                </a:effectLst>
                <a:latin typeface="Marcellus" panose="020E0602050203020307" pitchFamily="34" charset="0"/>
                <a:ea typeface="Cambria" panose="02040503050406030204" pitchFamily="18" charset="0"/>
                <a:cs typeface="Times New Roman" panose="02020603050405020304" pitchFamily="18" charset="0"/>
              </a:rPr>
              <a:t> Ventura State University)</a:t>
            </a:r>
          </a:p>
          <a:p>
            <a:pPr marL="0" marR="0">
              <a:lnSpc>
                <a:spcPct val="115000"/>
              </a:lnSpc>
              <a:spcBef>
                <a:spcPts val="0"/>
              </a:spcBef>
              <a:spcAft>
                <a:spcPts val="0"/>
              </a:spcAft>
              <a:tabLst>
                <a:tab pos="2971800" algn="ctr"/>
                <a:tab pos="5943600" algn="r"/>
              </a:tabLst>
            </a:pPr>
            <a:r>
              <a:rPr lang="en-US" sz="2000" kern="100" dirty="0">
                <a:solidFill>
                  <a:srgbClr val="C00000"/>
                </a:solidFill>
                <a:effectLst>
                  <a:outerShdw blurRad="38100" dist="38100" dir="2700000" algn="tl">
                    <a:srgbClr val="000000">
                      <a:alpha val="43137"/>
                    </a:srgbClr>
                  </a:outerShdw>
                </a:effectLst>
                <a:latin typeface="Marcellus" panose="020E0602050203020307" pitchFamily="34" charset="0"/>
                <a:ea typeface="Cambria" panose="02040503050406030204" pitchFamily="18" charset="0"/>
                <a:cs typeface="Times New Roman" panose="02020603050405020304" pitchFamily="18" charset="0"/>
              </a:rPr>
              <a:t>COLLEGE OF COMPUTING STUDIES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351023" y="-320040"/>
            <a:ext cx="6682194" cy="3716970"/>
          </a:xfrm>
          <a:custGeom>
            <a:avLst/>
            <a:gdLst/>
            <a:ahLst/>
            <a:cxnLst/>
            <a:rect l="l" t="t" r="r" b="b"/>
            <a:pathLst>
              <a:path w="6682194" h="3716970">
                <a:moveTo>
                  <a:pt x="0" y="3716970"/>
                </a:moveTo>
                <a:lnTo>
                  <a:pt x="6682194" y="3716970"/>
                </a:lnTo>
                <a:lnTo>
                  <a:pt x="6682194" y="0"/>
                </a:lnTo>
                <a:lnTo>
                  <a:pt x="0" y="0"/>
                </a:lnTo>
                <a:lnTo>
                  <a:pt x="0" y="37169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12956829" y="-320040"/>
            <a:ext cx="6682194" cy="3716970"/>
          </a:xfrm>
          <a:custGeom>
            <a:avLst/>
            <a:gdLst/>
            <a:ahLst/>
            <a:cxnLst/>
            <a:rect l="l" t="t" r="r" b="b"/>
            <a:pathLst>
              <a:path w="6682194" h="3716970">
                <a:moveTo>
                  <a:pt x="6682194" y="3716970"/>
                </a:moveTo>
                <a:lnTo>
                  <a:pt x="0" y="3716970"/>
                </a:lnTo>
                <a:lnTo>
                  <a:pt x="0" y="0"/>
                </a:lnTo>
                <a:lnTo>
                  <a:pt x="6682194" y="0"/>
                </a:lnTo>
                <a:lnTo>
                  <a:pt x="6682194" y="37169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5922516" y="546836"/>
            <a:ext cx="6442969" cy="991609"/>
          </a:xfrm>
          <a:prstGeom prst="rect">
            <a:avLst/>
          </a:prstGeom>
        </p:spPr>
        <p:txBody>
          <a:bodyPr lIns="0" tIns="0" rIns="0" bIns="0" rtlCol="0" anchor="t">
            <a:spAutoFit/>
          </a:bodyPr>
          <a:lstStyle/>
          <a:p>
            <a:pPr algn="ctr">
              <a:lnSpc>
                <a:spcPts val="7292"/>
              </a:lnSpc>
            </a:pPr>
            <a:r>
              <a:rPr lang="en-US" sz="6453" spc="-193">
                <a:solidFill>
                  <a:srgbClr val="EB5436"/>
                </a:solidFill>
                <a:latin typeface="Poppins Bold"/>
              </a:rPr>
              <a:t>GROUP-CODE</a:t>
            </a:r>
          </a:p>
        </p:txBody>
      </p:sp>
      <p:grpSp>
        <p:nvGrpSpPr>
          <p:cNvPr id="5" name="Group 5"/>
          <p:cNvGrpSpPr/>
          <p:nvPr/>
        </p:nvGrpSpPr>
        <p:grpSpPr>
          <a:xfrm>
            <a:off x="2248223" y="1744344"/>
            <a:ext cx="6273876" cy="7131477"/>
            <a:chOff x="0" y="0"/>
            <a:chExt cx="8365169" cy="9508636"/>
          </a:xfrm>
        </p:grpSpPr>
        <p:grpSp>
          <p:nvGrpSpPr>
            <p:cNvPr id="6" name="Group 6"/>
            <p:cNvGrpSpPr/>
            <p:nvPr/>
          </p:nvGrpSpPr>
          <p:grpSpPr>
            <a:xfrm>
              <a:off x="0" y="1231323"/>
              <a:ext cx="8365169" cy="8277313"/>
              <a:chOff x="0" y="0"/>
              <a:chExt cx="1652379" cy="1635025"/>
            </a:xfrm>
          </p:grpSpPr>
          <p:sp>
            <p:nvSpPr>
              <p:cNvPr id="7" name="Freeform 7"/>
              <p:cNvSpPr/>
              <p:nvPr/>
            </p:nvSpPr>
            <p:spPr>
              <a:xfrm>
                <a:off x="0" y="0"/>
                <a:ext cx="1652379" cy="1635025"/>
              </a:xfrm>
              <a:custGeom>
                <a:avLst/>
                <a:gdLst/>
                <a:ahLst/>
                <a:cxnLst/>
                <a:rect l="l" t="t" r="r" b="b"/>
                <a:pathLst>
                  <a:path w="1652379" h="1635025">
                    <a:moveTo>
                      <a:pt x="0" y="0"/>
                    </a:moveTo>
                    <a:lnTo>
                      <a:pt x="1652379" y="0"/>
                    </a:lnTo>
                    <a:lnTo>
                      <a:pt x="1652379" y="1635025"/>
                    </a:lnTo>
                    <a:lnTo>
                      <a:pt x="0" y="1635025"/>
                    </a:lnTo>
                    <a:close/>
                  </a:path>
                </a:pathLst>
              </a:custGeom>
              <a:solidFill>
                <a:srgbClr val="212163"/>
              </a:solidFill>
            </p:spPr>
            <p:txBody>
              <a:bodyPr/>
              <a:lstStyle/>
              <a:p>
                <a:endParaRPr lang="en-US"/>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10800000">
              <a:off x="2779158" y="0"/>
              <a:ext cx="2806852" cy="2438453"/>
            </a:xfrm>
            <a:custGeom>
              <a:avLst/>
              <a:gdLst/>
              <a:ahLst/>
              <a:cxnLst/>
              <a:rect l="l" t="t" r="r" b="b"/>
              <a:pathLst>
                <a:path w="2806852" h="2438453">
                  <a:moveTo>
                    <a:pt x="0" y="0"/>
                  </a:moveTo>
                  <a:lnTo>
                    <a:pt x="2806852" y="0"/>
                  </a:lnTo>
                  <a:lnTo>
                    <a:pt x="2806852" y="2438453"/>
                  </a:lnTo>
                  <a:lnTo>
                    <a:pt x="0" y="2438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rot="-10800000">
              <a:off x="2936646" y="136817"/>
              <a:ext cx="2491877" cy="2164818"/>
            </a:xfrm>
            <a:custGeom>
              <a:avLst/>
              <a:gdLst/>
              <a:ahLst/>
              <a:cxnLst/>
              <a:rect l="l" t="t" r="r" b="b"/>
              <a:pathLst>
                <a:path w="2491877" h="2164818">
                  <a:moveTo>
                    <a:pt x="0" y="0"/>
                  </a:moveTo>
                  <a:lnTo>
                    <a:pt x="2491877" y="0"/>
                  </a:lnTo>
                  <a:lnTo>
                    <a:pt x="2491877" y="2164819"/>
                  </a:lnTo>
                  <a:lnTo>
                    <a:pt x="0" y="21648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1317238" y="3434026"/>
              <a:ext cx="5730693" cy="4119414"/>
            </a:xfrm>
            <a:prstGeom prst="rect">
              <a:avLst/>
            </a:prstGeom>
          </p:spPr>
          <p:txBody>
            <a:bodyPr lIns="0" tIns="0" rIns="0" bIns="0" rtlCol="0" anchor="t">
              <a:spAutoFit/>
            </a:bodyPr>
            <a:lstStyle/>
            <a:p>
              <a:pPr algn="ctr">
                <a:lnSpc>
                  <a:spcPts val="3163"/>
                </a:lnSpc>
              </a:pPr>
              <a:r>
                <a:rPr lang="en-US" sz="2799" spc="-83">
                  <a:solidFill>
                    <a:srgbClr val="F5F5F5"/>
                  </a:solidFill>
                  <a:latin typeface="Poppins Bold"/>
                </a:rPr>
                <a:t>MEMBERS</a:t>
              </a:r>
            </a:p>
            <a:p>
              <a:pPr algn="ctr">
                <a:lnSpc>
                  <a:spcPts val="2034"/>
                </a:lnSpc>
              </a:pPr>
              <a:endParaRPr lang="en-US" sz="2799" spc="-83">
                <a:solidFill>
                  <a:srgbClr val="F5F5F5"/>
                </a:solidFill>
                <a:latin typeface="Poppins Bold"/>
              </a:endParaRPr>
            </a:p>
            <a:p>
              <a:pPr algn="ctr">
                <a:lnSpc>
                  <a:spcPts val="3163"/>
                </a:lnSpc>
              </a:pPr>
              <a:r>
                <a:rPr lang="en-US" sz="2799" spc="-83">
                  <a:solidFill>
                    <a:srgbClr val="F5F5F5"/>
                  </a:solidFill>
                  <a:latin typeface="Poppins Bold"/>
                </a:rPr>
                <a:t>NAME 1</a:t>
              </a:r>
            </a:p>
            <a:p>
              <a:pPr algn="ctr">
                <a:lnSpc>
                  <a:spcPts val="3163"/>
                </a:lnSpc>
              </a:pPr>
              <a:r>
                <a:rPr lang="en-US" sz="2799" spc="-83">
                  <a:solidFill>
                    <a:srgbClr val="F5F5F5"/>
                  </a:solidFill>
                  <a:latin typeface="Poppins Bold"/>
                </a:rPr>
                <a:t>NAME 2</a:t>
              </a:r>
            </a:p>
            <a:p>
              <a:pPr algn="ctr">
                <a:lnSpc>
                  <a:spcPts val="3163"/>
                </a:lnSpc>
              </a:pPr>
              <a:r>
                <a:rPr lang="en-US" sz="2799" spc="-83">
                  <a:solidFill>
                    <a:srgbClr val="F5F5F5"/>
                  </a:solidFill>
                  <a:latin typeface="Poppins Bold"/>
                </a:rPr>
                <a:t>NAME 3</a:t>
              </a:r>
            </a:p>
            <a:p>
              <a:pPr algn="ctr">
                <a:lnSpc>
                  <a:spcPts val="3163"/>
                </a:lnSpc>
              </a:pPr>
              <a:r>
                <a:rPr lang="en-US" sz="2799" spc="-83">
                  <a:solidFill>
                    <a:srgbClr val="F5F5F5"/>
                  </a:solidFill>
                  <a:latin typeface="Poppins Bold"/>
                </a:rPr>
                <a:t>NAME 4</a:t>
              </a:r>
            </a:p>
            <a:p>
              <a:pPr algn="ctr">
                <a:lnSpc>
                  <a:spcPts val="3163"/>
                </a:lnSpc>
              </a:pPr>
              <a:r>
                <a:rPr lang="en-US" sz="2799" spc="-83">
                  <a:solidFill>
                    <a:srgbClr val="F5F5F5"/>
                  </a:solidFill>
                  <a:latin typeface="Poppins Bold"/>
                </a:rPr>
                <a:t>NAME 5</a:t>
              </a:r>
            </a:p>
            <a:p>
              <a:pPr algn="ctr">
                <a:lnSpc>
                  <a:spcPts val="3163"/>
                </a:lnSpc>
              </a:pPr>
              <a:r>
                <a:rPr lang="en-US" sz="2799" spc="-83">
                  <a:solidFill>
                    <a:srgbClr val="F5F5F5"/>
                  </a:solidFill>
                  <a:latin typeface="Poppins Bold"/>
                </a:rPr>
                <a:t>NAME 6 </a:t>
              </a:r>
            </a:p>
          </p:txBody>
        </p:sp>
        <p:sp>
          <p:nvSpPr>
            <p:cNvPr id="12" name="Freeform 12"/>
            <p:cNvSpPr/>
            <p:nvPr/>
          </p:nvSpPr>
          <p:spPr>
            <a:xfrm>
              <a:off x="3449279" y="622679"/>
              <a:ext cx="1466610" cy="1217286"/>
            </a:xfrm>
            <a:custGeom>
              <a:avLst/>
              <a:gdLst/>
              <a:ahLst/>
              <a:cxnLst/>
              <a:rect l="l" t="t" r="r" b="b"/>
              <a:pathLst>
                <a:path w="1466610" h="1217286">
                  <a:moveTo>
                    <a:pt x="0" y="0"/>
                  </a:moveTo>
                  <a:lnTo>
                    <a:pt x="1466610" y="0"/>
                  </a:lnTo>
                  <a:lnTo>
                    <a:pt x="1466610" y="1217287"/>
                  </a:lnTo>
                  <a:lnTo>
                    <a:pt x="0" y="12172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3" name="Group 13"/>
          <p:cNvGrpSpPr/>
          <p:nvPr/>
        </p:nvGrpSpPr>
        <p:grpSpPr>
          <a:xfrm>
            <a:off x="9765901" y="1744344"/>
            <a:ext cx="6273876" cy="7122405"/>
            <a:chOff x="0" y="0"/>
            <a:chExt cx="8365169" cy="9496540"/>
          </a:xfrm>
        </p:grpSpPr>
        <p:grpSp>
          <p:nvGrpSpPr>
            <p:cNvPr id="14" name="Group 14"/>
            <p:cNvGrpSpPr/>
            <p:nvPr/>
          </p:nvGrpSpPr>
          <p:grpSpPr>
            <a:xfrm>
              <a:off x="0" y="1219226"/>
              <a:ext cx="8365169" cy="8277313"/>
              <a:chOff x="0" y="0"/>
              <a:chExt cx="1652379" cy="1635025"/>
            </a:xfrm>
          </p:grpSpPr>
          <p:sp>
            <p:nvSpPr>
              <p:cNvPr id="15" name="Freeform 15"/>
              <p:cNvSpPr/>
              <p:nvPr/>
            </p:nvSpPr>
            <p:spPr>
              <a:xfrm>
                <a:off x="0" y="0"/>
                <a:ext cx="1652379" cy="1635025"/>
              </a:xfrm>
              <a:custGeom>
                <a:avLst/>
                <a:gdLst/>
                <a:ahLst/>
                <a:cxnLst/>
                <a:rect l="l" t="t" r="r" b="b"/>
                <a:pathLst>
                  <a:path w="1652379" h="1635025">
                    <a:moveTo>
                      <a:pt x="0" y="0"/>
                    </a:moveTo>
                    <a:lnTo>
                      <a:pt x="1652379" y="0"/>
                    </a:lnTo>
                    <a:lnTo>
                      <a:pt x="1652379" y="1635025"/>
                    </a:lnTo>
                    <a:lnTo>
                      <a:pt x="0" y="1635025"/>
                    </a:lnTo>
                    <a:close/>
                  </a:path>
                </a:pathLst>
              </a:custGeom>
              <a:solidFill>
                <a:srgbClr val="212163"/>
              </a:solidFill>
            </p:spPr>
            <p:txBody>
              <a:bodyPr/>
              <a:lstStyle/>
              <a:p>
                <a:endParaRPr lang="en-US"/>
              </a:p>
            </p:txBody>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rot="-10800000">
              <a:off x="2779158" y="0"/>
              <a:ext cx="2806852" cy="2438453"/>
            </a:xfrm>
            <a:custGeom>
              <a:avLst/>
              <a:gdLst/>
              <a:ahLst/>
              <a:cxnLst/>
              <a:rect l="l" t="t" r="r" b="b"/>
              <a:pathLst>
                <a:path w="2806852" h="2438453">
                  <a:moveTo>
                    <a:pt x="0" y="0"/>
                  </a:moveTo>
                  <a:lnTo>
                    <a:pt x="2806852" y="0"/>
                  </a:lnTo>
                  <a:lnTo>
                    <a:pt x="2806852" y="2438453"/>
                  </a:lnTo>
                  <a:lnTo>
                    <a:pt x="0" y="2438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Freeform 18"/>
            <p:cNvSpPr/>
            <p:nvPr/>
          </p:nvSpPr>
          <p:spPr>
            <a:xfrm rot="-10800000">
              <a:off x="2936646" y="136817"/>
              <a:ext cx="2491877" cy="2164818"/>
            </a:xfrm>
            <a:custGeom>
              <a:avLst/>
              <a:gdLst/>
              <a:ahLst/>
              <a:cxnLst/>
              <a:rect l="l" t="t" r="r" b="b"/>
              <a:pathLst>
                <a:path w="2491877" h="2164818">
                  <a:moveTo>
                    <a:pt x="0" y="0"/>
                  </a:moveTo>
                  <a:lnTo>
                    <a:pt x="2491877" y="0"/>
                  </a:lnTo>
                  <a:lnTo>
                    <a:pt x="2491877" y="2164819"/>
                  </a:lnTo>
                  <a:lnTo>
                    <a:pt x="0" y="21648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3407455" y="494481"/>
              <a:ext cx="1550259" cy="1449492"/>
            </a:xfrm>
            <a:custGeom>
              <a:avLst/>
              <a:gdLst/>
              <a:ahLst/>
              <a:cxnLst/>
              <a:rect l="l" t="t" r="r" b="b"/>
              <a:pathLst>
                <a:path w="1550259" h="1449492">
                  <a:moveTo>
                    <a:pt x="0" y="0"/>
                  </a:moveTo>
                  <a:lnTo>
                    <a:pt x="1550259" y="0"/>
                  </a:lnTo>
                  <a:lnTo>
                    <a:pt x="1550259" y="1449491"/>
                  </a:lnTo>
                  <a:lnTo>
                    <a:pt x="0" y="144949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0" name="TextBox 20"/>
            <p:cNvSpPr txBox="1"/>
            <p:nvPr/>
          </p:nvSpPr>
          <p:spPr>
            <a:xfrm>
              <a:off x="1317238" y="3434026"/>
              <a:ext cx="5730693" cy="4119414"/>
            </a:xfrm>
            <a:prstGeom prst="rect">
              <a:avLst/>
            </a:prstGeom>
          </p:spPr>
          <p:txBody>
            <a:bodyPr lIns="0" tIns="0" rIns="0" bIns="0" rtlCol="0" anchor="t">
              <a:spAutoFit/>
            </a:bodyPr>
            <a:lstStyle/>
            <a:p>
              <a:pPr algn="ctr">
                <a:lnSpc>
                  <a:spcPts val="3163"/>
                </a:lnSpc>
              </a:pPr>
              <a:r>
                <a:rPr lang="en-US" sz="2799" spc="-83">
                  <a:solidFill>
                    <a:srgbClr val="F5F5F5"/>
                  </a:solidFill>
                  <a:latin typeface="Poppins Bold"/>
                </a:rPr>
                <a:t>RESPONSIBILITIES</a:t>
              </a:r>
            </a:p>
            <a:p>
              <a:pPr algn="ctr">
                <a:lnSpc>
                  <a:spcPts val="2034"/>
                </a:lnSpc>
              </a:pPr>
              <a:endParaRPr lang="en-US" sz="2799" spc="-83">
                <a:solidFill>
                  <a:srgbClr val="F5F5F5"/>
                </a:solidFill>
                <a:latin typeface="Poppins Bold"/>
              </a:endParaRPr>
            </a:p>
            <a:p>
              <a:pPr algn="ctr">
                <a:lnSpc>
                  <a:spcPts val="3163"/>
                </a:lnSpc>
              </a:pPr>
              <a:r>
                <a:rPr lang="en-US" sz="2799" spc="-83">
                  <a:solidFill>
                    <a:srgbClr val="F5F5F5"/>
                  </a:solidFill>
                  <a:latin typeface="Poppins Bold"/>
                </a:rPr>
                <a:t>NAME 1</a:t>
              </a:r>
            </a:p>
            <a:p>
              <a:pPr algn="ctr">
                <a:lnSpc>
                  <a:spcPts val="3163"/>
                </a:lnSpc>
              </a:pPr>
              <a:r>
                <a:rPr lang="en-US" sz="2799" spc="-83">
                  <a:solidFill>
                    <a:srgbClr val="F5F5F5"/>
                  </a:solidFill>
                  <a:latin typeface="Poppins Bold"/>
                </a:rPr>
                <a:t>NAME 2</a:t>
              </a:r>
            </a:p>
            <a:p>
              <a:pPr algn="ctr">
                <a:lnSpc>
                  <a:spcPts val="3163"/>
                </a:lnSpc>
              </a:pPr>
              <a:r>
                <a:rPr lang="en-US" sz="2799" spc="-83">
                  <a:solidFill>
                    <a:srgbClr val="F5F5F5"/>
                  </a:solidFill>
                  <a:latin typeface="Poppins Bold"/>
                </a:rPr>
                <a:t>NAME 3</a:t>
              </a:r>
            </a:p>
            <a:p>
              <a:pPr algn="ctr">
                <a:lnSpc>
                  <a:spcPts val="3163"/>
                </a:lnSpc>
              </a:pPr>
              <a:r>
                <a:rPr lang="en-US" sz="2799" spc="-83">
                  <a:solidFill>
                    <a:srgbClr val="F5F5F5"/>
                  </a:solidFill>
                  <a:latin typeface="Poppins Bold"/>
                </a:rPr>
                <a:t>NAME 4</a:t>
              </a:r>
            </a:p>
            <a:p>
              <a:pPr algn="ctr">
                <a:lnSpc>
                  <a:spcPts val="3163"/>
                </a:lnSpc>
              </a:pPr>
              <a:r>
                <a:rPr lang="en-US" sz="2799" spc="-83">
                  <a:solidFill>
                    <a:srgbClr val="F5F5F5"/>
                  </a:solidFill>
                  <a:latin typeface="Poppins Bold"/>
                </a:rPr>
                <a:t>NAME 5</a:t>
              </a:r>
            </a:p>
            <a:p>
              <a:pPr algn="ctr">
                <a:lnSpc>
                  <a:spcPts val="3163"/>
                </a:lnSpc>
              </a:pPr>
              <a:r>
                <a:rPr lang="en-US" sz="2799" spc="-83">
                  <a:solidFill>
                    <a:srgbClr val="F5F5F5"/>
                  </a:solidFill>
                  <a:latin typeface="Poppins Bold"/>
                </a:rPr>
                <a:t>NAME 6 </a:t>
              </a:r>
            </a:p>
          </p:txBody>
        </p:sp>
      </p:grpSp>
      <p:sp>
        <p:nvSpPr>
          <p:cNvPr id="21" name="TextBox 21"/>
          <p:cNvSpPr txBox="1"/>
          <p:nvPr/>
        </p:nvSpPr>
        <p:spPr>
          <a:xfrm>
            <a:off x="188105" y="9072195"/>
            <a:ext cx="5734410" cy="875128"/>
          </a:xfrm>
          <a:prstGeom prst="rect">
            <a:avLst/>
          </a:prstGeom>
        </p:spPr>
        <p:txBody>
          <a:bodyPr lIns="0" tIns="0" rIns="0" bIns="0" rtlCol="0" anchor="t">
            <a:spAutoFit/>
          </a:bodyPr>
          <a:lstStyle/>
          <a:p>
            <a:pPr algn="ctr">
              <a:lnSpc>
                <a:spcPts val="6490"/>
              </a:lnSpc>
            </a:pPr>
            <a:r>
              <a:rPr lang="en-US" sz="5743" spc="-172">
                <a:solidFill>
                  <a:srgbClr val="EB5436"/>
                </a:solidFill>
                <a:latin typeface="Poppins Bold"/>
              </a:rPr>
              <a:t>ADVISER NAME</a:t>
            </a:r>
          </a:p>
        </p:txBody>
      </p:sp>
      <p:grpSp>
        <p:nvGrpSpPr>
          <p:cNvPr id="22" name="Group 22"/>
          <p:cNvGrpSpPr/>
          <p:nvPr/>
        </p:nvGrpSpPr>
        <p:grpSpPr>
          <a:xfrm>
            <a:off x="-1522364" y="10017304"/>
            <a:ext cx="21354623" cy="2652117"/>
            <a:chOff x="0" y="0"/>
            <a:chExt cx="5624263" cy="698500"/>
          </a:xfrm>
        </p:grpSpPr>
        <p:sp>
          <p:nvSpPr>
            <p:cNvPr id="23" name="Freeform 23"/>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00004D"/>
            </a:solidFill>
          </p:spPr>
          <p:txBody>
            <a:bodyPr/>
            <a:lstStyle/>
            <a:p>
              <a:endParaRPr lang="en-US"/>
            </a:p>
          </p:txBody>
        </p:sp>
        <p:sp>
          <p:nvSpPr>
            <p:cNvPr id="24" name="TextBox 2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2741299" y="10017304"/>
            <a:ext cx="12805402" cy="1190264"/>
            <a:chOff x="0" y="0"/>
            <a:chExt cx="6558355" cy="609600"/>
          </a:xfrm>
        </p:grpSpPr>
        <p:sp>
          <p:nvSpPr>
            <p:cNvPr id="26" name="Freeform 26"/>
            <p:cNvSpPr/>
            <p:nvPr/>
          </p:nvSpPr>
          <p:spPr>
            <a:xfrm>
              <a:off x="0" y="0"/>
              <a:ext cx="6558355" cy="609600"/>
            </a:xfrm>
            <a:custGeom>
              <a:avLst/>
              <a:gdLst/>
              <a:ahLst/>
              <a:cxnLst/>
              <a:rect l="l" t="t" r="r" b="b"/>
              <a:pathLst>
                <a:path w="6558355" h="609600">
                  <a:moveTo>
                    <a:pt x="203200" y="609600"/>
                  </a:moveTo>
                  <a:lnTo>
                    <a:pt x="6355155" y="609600"/>
                  </a:lnTo>
                  <a:lnTo>
                    <a:pt x="6558355" y="0"/>
                  </a:lnTo>
                  <a:lnTo>
                    <a:pt x="0" y="0"/>
                  </a:lnTo>
                  <a:lnTo>
                    <a:pt x="203200" y="609600"/>
                  </a:lnTo>
                  <a:close/>
                </a:path>
              </a:pathLst>
            </a:custGeom>
            <a:solidFill>
              <a:srgbClr val="FE6544"/>
            </a:solidFill>
          </p:spPr>
          <p:txBody>
            <a:bodyPr/>
            <a:lstStyle/>
            <a:p>
              <a:endParaRPr lang="en-US"/>
            </a:p>
          </p:txBody>
        </p:sp>
        <p:sp>
          <p:nvSpPr>
            <p:cNvPr id="27" name="TextBox 27"/>
            <p:cNvSpPr txBox="1"/>
            <p:nvPr/>
          </p:nvSpPr>
          <p:spPr>
            <a:xfrm>
              <a:off x="127000" y="-57150"/>
              <a:ext cx="558800" cy="666750"/>
            </a:xfrm>
            <a:prstGeom prst="rect">
              <a:avLst/>
            </a:prstGeom>
          </p:spPr>
          <p:txBody>
            <a:bodyPr lIns="50800" tIns="50800" rIns="50800" bIns="50800" rtlCol="0" anchor="ctr"/>
            <a:lstStyle/>
            <a:p>
              <a:pPr algn="ctr">
                <a:lnSpc>
                  <a:spcPts val="2659"/>
                </a:lnSpc>
              </a:pPr>
              <a:endParaRPr/>
            </a:p>
          </p:txBody>
        </p:sp>
      </p:grpSp>
      <p:sp>
        <p:nvSpPr>
          <p:cNvPr id="29" name="TextBox 28">
            <a:extLst>
              <a:ext uri="{FF2B5EF4-FFF2-40B4-BE49-F238E27FC236}">
                <a16:creationId xmlns:a16="http://schemas.microsoft.com/office/drawing/2014/main" id="{81F9E4BD-11AE-4ECC-AFEC-505B5DD6E617}"/>
              </a:ext>
            </a:extLst>
          </p:cNvPr>
          <p:cNvSpPr txBox="1"/>
          <p:nvPr/>
        </p:nvSpPr>
        <p:spPr>
          <a:xfrm>
            <a:off x="16103190" y="9505607"/>
            <a:ext cx="2590800" cy="400110"/>
          </a:xfrm>
          <a:prstGeom prst="rect">
            <a:avLst/>
          </a:prstGeom>
          <a:noFill/>
        </p:spPr>
        <p:txBody>
          <a:bodyPr wrap="square" rtlCol="0">
            <a:spAutoFit/>
          </a:bodyPr>
          <a:lstStyle/>
          <a:p>
            <a:r>
              <a:rPr lang="en-US" sz="2000" b="1" dirty="0">
                <a:solidFill>
                  <a:srgbClr val="FF0000"/>
                </a:solidFill>
                <a:latin typeface="Cambria" panose="02040503050406030204" pitchFamily="18" charset="0"/>
                <a:ea typeface="Cambria" panose="02040503050406030204" pitchFamily="18" charset="0"/>
              </a:rPr>
              <a:t>Final Defense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0715" y="7886809"/>
            <a:ext cx="3189361" cy="2729957"/>
            <a:chOff x="0" y="0"/>
            <a:chExt cx="830882" cy="711200"/>
          </a:xfrm>
        </p:grpSpPr>
        <p:sp>
          <p:nvSpPr>
            <p:cNvPr id="3" name="Freeform 3"/>
            <p:cNvSpPr/>
            <p:nvPr/>
          </p:nvSpPr>
          <p:spPr>
            <a:xfrm>
              <a:off x="0" y="0"/>
              <a:ext cx="830882" cy="711200"/>
            </a:xfrm>
            <a:custGeom>
              <a:avLst/>
              <a:gdLst/>
              <a:ahLst/>
              <a:cxnLst/>
              <a:rect l="l" t="t" r="r" b="b"/>
              <a:pathLst>
                <a:path w="830882" h="711200">
                  <a:moveTo>
                    <a:pt x="415441" y="0"/>
                  </a:moveTo>
                  <a:lnTo>
                    <a:pt x="830882" y="711200"/>
                  </a:lnTo>
                  <a:lnTo>
                    <a:pt x="0" y="711200"/>
                  </a:lnTo>
                  <a:lnTo>
                    <a:pt x="415441" y="0"/>
                  </a:lnTo>
                  <a:close/>
                </a:path>
              </a:pathLst>
            </a:custGeom>
            <a:solidFill>
              <a:srgbClr val="EB5436"/>
            </a:solidFill>
          </p:spPr>
          <p:txBody>
            <a:bodyPr/>
            <a:lstStyle/>
            <a:p>
              <a:endParaRPr lang="en-US"/>
            </a:p>
          </p:txBody>
        </p:sp>
        <p:sp>
          <p:nvSpPr>
            <p:cNvPr id="4" name="TextBox 4"/>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16521" y="-1355277"/>
            <a:ext cx="3189361" cy="2729957"/>
            <a:chOff x="0" y="0"/>
            <a:chExt cx="830882" cy="711200"/>
          </a:xfrm>
        </p:grpSpPr>
        <p:sp>
          <p:nvSpPr>
            <p:cNvPr id="6" name="Freeform 6"/>
            <p:cNvSpPr/>
            <p:nvPr/>
          </p:nvSpPr>
          <p:spPr>
            <a:xfrm>
              <a:off x="0" y="0"/>
              <a:ext cx="830882" cy="711200"/>
            </a:xfrm>
            <a:custGeom>
              <a:avLst/>
              <a:gdLst/>
              <a:ahLst/>
              <a:cxnLst/>
              <a:rect l="l" t="t" r="r" b="b"/>
              <a:pathLst>
                <a:path w="830882" h="711200">
                  <a:moveTo>
                    <a:pt x="415441" y="0"/>
                  </a:moveTo>
                  <a:lnTo>
                    <a:pt x="830882" y="711200"/>
                  </a:lnTo>
                  <a:lnTo>
                    <a:pt x="0" y="711200"/>
                  </a:lnTo>
                  <a:lnTo>
                    <a:pt x="415441" y="0"/>
                  </a:lnTo>
                  <a:close/>
                </a:path>
              </a:pathLst>
            </a:custGeom>
            <a:solidFill>
              <a:srgbClr val="212163"/>
            </a:solidFill>
          </p:spPr>
          <p:txBody>
            <a:bodyPr/>
            <a:lstStyle/>
            <a:p>
              <a:endParaRPr lang="en-US"/>
            </a:p>
          </p:txBody>
        </p:sp>
        <p:sp>
          <p:nvSpPr>
            <p:cNvPr id="7" name="TextBox 7"/>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7225776">
            <a:off x="-1990603" y="7900452"/>
            <a:ext cx="7338530" cy="1374298"/>
            <a:chOff x="0" y="0"/>
            <a:chExt cx="1926641" cy="360805"/>
          </a:xfrm>
        </p:grpSpPr>
        <p:sp>
          <p:nvSpPr>
            <p:cNvPr id="9" name="Freeform 9"/>
            <p:cNvSpPr/>
            <p:nvPr/>
          </p:nvSpPr>
          <p:spPr>
            <a:xfrm>
              <a:off x="0" y="0"/>
              <a:ext cx="1926641" cy="360805"/>
            </a:xfrm>
            <a:custGeom>
              <a:avLst/>
              <a:gdLst/>
              <a:ahLst/>
              <a:cxnLst/>
              <a:rect l="l" t="t" r="r" b="b"/>
              <a:pathLst>
                <a:path w="1926641" h="360805">
                  <a:moveTo>
                    <a:pt x="203200" y="0"/>
                  </a:moveTo>
                  <a:lnTo>
                    <a:pt x="1926641" y="0"/>
                  </a:lnTo>
                  <a:lnTo>
                    <a:pt x="1723441" y="360805"/>
                  </a:lnTo>
                  <a:lnTo>
                    <a:pt x="0" y="360805"/>
                  </a:lnTo>
                  <a:lnTo>
                    <a:pt x="203200" y="0"/>
                  </a:lnTo>
                  <a:close/>
                </a:path>
              </a:pathLst>
            </a:custGeom>
            <a:solidFill>
              <a:srgbClr val="212163"/>
            </a:solidFill>
          </p:spPr>
          <p:txBody>
            <a:bodyPr/>
            <a:lstStyle/>
            <a:p>
              <a:endParaRPr lang="en-US"/>
            </a:p>
          </p:txBody>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7209580">
            <a:off x="-3740135" y="502675"/>
            <a:ext cx="9311721" cy="1178842"/>
            <a:chOff x="0" y="0"/>
            <a:chExt cx="2824203" cy="357537"/>
          </a:xfrm>
        </p:grpSpPr>
        <p:sp>
          <p:nvSpPr>
            <p:cNvPr id="12" name="Freeform 12"/>
            <p:cNvSpPr/>
            <p:nvPr/>
          </p:nvSpPr>
          <p:spPr>
            <a:xfrm>
              <a:off x="0" y="0"/>
              <a:ext cx="2824203" cy="357537"/>
            </a:xfrm>
            <a:custGeom>
              <a:avLst/>
              <a:gdLst/>
              <a:ahLst/>
              <a:cxnLst/>
              <a:rect l="l" t="t" r="r" b="b"/>
              <a:pathLst>
                <a:path w="2824203" h="357537">
                  <a:moveTo>
                    <a:pt x="2621003" y="0"/>
                  </a:moveTo>
                  <a:lnTo>
                    <a:pt x="0" y="0"/>
                  </a:lnTo>
                  <a:lnTo>
                    <a:pt x="203200" y="357537"/>
                  </a:lnTo>
                  <a:lnTo>
                    <a:pt x="2824203" y="357537"/>
                  </a:lnTo>
                  <a:lnTo>
                    <a:pt x="2621003" y="0"/>
                  </a:lnTo>
                  <a:close/>
                </a:path>
              </a:pathLst>
            </a:custGeom>
            <a:solidFill>
              <a:srgbClr val="EB5436"/>
            </a:solidFill>
          </p:spPr>
          <p:txBody>
            <a:bodyPr/>
            <a:lstStyle/>
            <a:p>
              <a:endParaRPr lang="en-US"/>
            </a:p>
          </p:txBody>
        </p:sp>
        <p:sp>
          <p:nvSpPr>
            <p:cNvPr id="13" name="TextBox 1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7210275">
            <a:off x="-3440934" y="1854209"/>
            <a:ext cx="8446078" cy="1006069"/>
            <a:chOff x="0" y="0"/>
            <a:chExt cx="5117672" cy="609600"/>
          </a:xfrm>
        </p:grpSpPr>
        <p:sp>
          <p:nvSpPr>
            <p:cNvPr id="15" name="Freeform 15"/>
            <p:cNvSpPr/>
            <p:nvPr/>
          </p:nvSpPr>
          <p:spPr>
            <a:xfrm>
              <a:off x="0" y="0"/>
              <a:ext cx="5117672" cy="609600"/>
            </a:xfrm>
            <a:custGeom>
              <a:avLst/>
              <a:gdLst/>
              <a:ahLst/>
              <a:cxnLst/>
              <a:rect l="l" t="t" r="r" b="b"/>
              <a:pathLst>
                <a:path w="5117672" h="609600">
                  <a:moveTo>
                    <a:pt x="4914472" y="0"/>
                  </a:moveTo>
                  <a:lnTo>
                    <a:pt x="0" y="0"/>
                  </a:lnTo>
                  <a:lnTo>
                    <a:pt x="203200" y="609600"/>
                  </a:lnTo>
                  <a:lnTo>
                    <a:pt x="5117672" y="609600"/>
                  </a:lnTo>
                  <a:lnTo>
                    <a:pt x="4914472" y="0"/>
                  </a:lnTo>
                  <a:close/>
                </a:path>
              </a:pathLst>
            </a:custGeom>
            <a:solidFill>
              <a:srgbClr val="212163"/>
            </a:solidFill>
          </p:spPr>
          <p:txBody>
            <a:bodyPr/>
            <a:lstStyle/>
            <a:p>
              <a:endParaRPr lang="en-US"/>
            </a:p>
          </p:txBody>
        </p:sp>
        <p:sp>
          <p:nvSpPr>
            <p:cNvPr id="16" name="TextBox 16"/>
            <p:cNvSpPr txBox="1"/>
            <p:nvPr/>
          </p:nvSpPr>
          <p:spPr>
            <a:xfrm>
              <a:off x="101600" y="-28575"/>
              <a:ext cx="609600" cy="638175"/>
            </a:xfrm>
            <a:prstGeom prst="rect">
              <a:avLst/>
            </a:prstGeom>
          </p:spPr>
          <p:txBody>
            <a:bodyPr lIns="50800" tIns="50800" rIns="50800" bIns="50800" rtlCol="0" anchor="ctr"/>
            <a:lstStyle/>
            <a:p>
              <a:pPr algn="ctr">
                <a:lnSpc>
                  <a:spcPts val="2520"/>
                </a:lnSpc>
              </a:pPr>
              <a:endParaRPr/>
            </a:p>
          </p:txBody>
        </p:sp>
      </p:grpSp>
      <p:sp>
        <p:nvSpPr>
          <p:cNvPr id="17" name="Freeform 17"/>
          <p:cNvSpPr/>
          <p:nvPr/>
        </p:nvSpPr>
        <p:spPr>
          <a:xfrm rot="-3584354">
            <a:off x="-1691093" y="8403906"/>
            <a:ext cx="5563796" cy="264280"/>
          </a:xfrm>
          <a:custGeom>
            <a:avLst/>
            <a:gdLst/>
            <a:ahLst/>
            <a:cxnLst/>
            <a:rect l="l" t="t" r="r" b="b"/>
            <a:pathLst>
              <a:path w="5563796" h="264280">
                <a:moveTo>
                  <a:pt x="0" y="0"/>
                </a:moveTo>
                <a:lnTo>
                  <a:pt x="5563795" y="0"/>
                </a:lnTo>
                <a:lnTo>
                  <a:pt x="5563795" y="264280"/>
                </a:lnTo>
                <a:lnTo>
                  <a:pt x="0" y="264280"/>
                </a:lnTo>
                <a:lnTo>
                  <a:pt x="0" y="0"/>
                </a:lnTo>
                <a:close/>
              </a:path>
            </a:pathLst>
          </a:custGeom>
          <a:blipFill>
            <a:blip r:embed="rId2">
              <a:alphaModFix amt="80000"/>
            </a:blip>
            <a:stretch>
              <a:fillRect/>
            </a:stretch>
          </a:blipFill>
        </p:spPr>
        <p:txBody>
          <a:bodyPr/>
          <a:lstStyle/>
          <a:p>
            <a:endParaRPr lang="en-US"/>
          </a:p>
        </p:txBody>
      </p:sp>
      <p:sp>
        <p:nvSpPr>
          <p:cNvPr id="18" name="Freeform 18"/>
          <p:cNvSpPr/>
          <p:nvPr/>
        </p:nvSpPr>
        <p:spPr>
          <a:xfrm rot="-7205671">
            <a:off x="-2782930" y="1692137"/>
            <a:ext cx="8183005" cy="388693"/>
          </a:xfrm>
          <a:custGeom>
            <a:avLst/>
            <a:gdLst/>
            <a:ahLst/>
            <a:cxnLst/>
            <a:rect l="l" t="t" r="r" b="b"/>
            <a:pathLst>
              <a:path w="8183005" h="388693">
                <a:moveTo>
                  <a:pt x="0" y="0"/>
                </a:moveTo>
                <a:lnTo>
                  <a:pt x="8183005" y="0"/>
                </a:lnTo>
                <a:lnTo>
                  <a:pt x="8183005" y="388693"/>
                </a:lnTo>
                <a:lnTo>
                  <a:pt x="0" y="388693"/>
                </a:lnTo>
                <a:lnTo>
                  <a:pt x="0" y="0"/>
                </a:lnTo>
                <a:close/>
              </a:path>
            </a:pathLst>
          </a:custGeom>
          <a:blipFill>
            <a:blip r:embed="rId2">
              <a:alphaModFix amt="80000"/>
            </a:blip>
            <a:stretch>
              <a:fillRect/>
            </a:stretch>
          </a:blipFill>
        </p:spPr>
        <p:txBody>
          <a:bodyPr/>
          <a:lstStyle/>
          <a:p>
            <a:endParaRPr lang="en-US"/>
          </a:p>
        </p:txBody>
      </p:sp>
      <p:sp>
        <p:nvSpPr>
          <p:cNvPr id="19" name="Freeform 19"/>
          <p:cNvSpPr/>
          <p:nvPr/>
        </p:nvSpPr>
        <p:spPr>
          <a:xfrm rot="-7210488">
            <a:off x="-4104869" y="1980266"/>
            <a:ext cx="8909575" cy="423205"/>
          </a:xfrm>
          <a:custGeom>
            <a:avLst/>
            <a:gdLst/>
            <a:ahLst/>
            <a:cxnLst/>
            <a:rect l="l" t="t" r="r" b="b"/>
            <a:pathLst>
              <a:path w="8909575" h="423205">
                <a:moveTo>
                  <a:pt x="0" y="0"/>
                </a:moveTo>
                <a:lnTo>
                  <a:pt x="8909575" y="0"/>
                </a:lnTo>
                <a:lnTo>
                  <a:pt x="8909575" y="423205"/>
                </a:lnTo>
                <a:lnTo>
                  <a:pt x="0" y="423205"/>
                </a:lnTo>
                <a:lnTo>
                  <a:pt x="0" y="0"/>
                </a:lnTo>
                <a:close/>
              </a:path>
            </a:pathLst>
          </a:custGeom>
          <a:blipFill>
            <a:blip r:embed="rId2">
              <a:alphaModFix amt="80000"/>
            </a:blip>
            <a:stretch>
              <a:fillRect/>
            </a:stretch>
          </a:blipFill>
        </p:spPr>
        <p:txBody>
          <a:bodyPr/>
          <a:lstStyle/>
          <a:p>
            <a:endParaRPr lang="en-US"/>
          </a:p>
        </p:txBody>
      </p:sp>
      <p:sp>
        <p:nvSpPr>
          <p:cNvPr id="20" name="TextBox 20"/>
          <p:cNvSpPr txBox="1"/>
          <p:nvPr/>
        </p:nvSpPr>
        <p:spPr>
          <a:xfrm>
            <a:off x="4129565" y="1958931"/>
            <a:ext cx="13343231" cy="7720330"/>
          </a:xfrm>
          <a:prstGeom prst="rect">
            <a:avLst/>
          </a:prstGeom>
        </p:spPr>
        <p:txBody>
          <a:bodyPr lIns="0" tIns="0" rIns="0" bIns="0" rtlCol="0" anchor="t">
            <a:spAutoFit/>
          </a:bodyPr>
          <a:lstStyle/>
          <a:p>
            <a:pPr algn="just">
              <a:lnSpc>
                <a:spcPts val="3379"/>
              </a:lnSpc>
            </a:pPr>
            <a:r>
              <a:rPr lang="en-US" sz="2599">
                <a:solidFill>
                  <a:srgbClr val="212163"/>
                </a:solidFill>
                <a:latin typeface="Poppins"/>
              </a:rPr>
              <a:t>Example: </a:t>
            </a:r>
          </a:p>
          <a:p>
            <a:pPr algn="just">
              <a:lnSpc>
                <a:spcPts val="3379"/>
              </a:lnSpc>
            </a:pPr>
            <a:r>
              <a:rPr lang="en-US" sz="2599">
                <a:solidFill>
                  <a:srgbClr val="212163"/>
                </a:solidFill>
                <a:latin typeface="Poppins"/>
              </a:rPr>
              <a:t>            Information technology has immensely developed that people nowadays are able to live their lives better which is truly different from the way they lived before. Computers have important roles in the evolution of information technology. Before, if people want to send a message, they have no choice but to send it through snail mails. Today, with the support of computers, they are able to send and receive electronic mails with just a click of a button. Information technology is developing fast and is being integrated in personal computers, smartphones, and programmable hardware.</a:t>
            </a:r>
          </a:p>
          <a:p>
            <a:pPr algn="just">
              <a:lnSpc>
                <a:spcPts val="3379"/>
              </a:lnSpc>
            </a:pPr>
            <a:r>
              <a:rPr lang="en-US" sz="2599">
                <a:solidFill>
                  <a:srgbClr val="212163"/>
                </a:solidFill>
                <a:latin typeface="Poppins"/>
              </a:rPr>
              <a:t>       The advances in communication combined with the evolution of the IT industry has made it possible for people to do business throughout the world in real time. Improvements in information technology also improve people’s lifestyles and business by allowing computers to reduce complications and enrich possibilities. In this time and age where everything can be made possible with the support of computers and information technology, organizations, businesses, non-profit institutions, education and research have become more accessible and systematic contributing largely to the increase of productivity and sustainability. </a:t>
            </a:r>
          </a:p>
        </p:txBody>
      </p:sp>
      <p:sp>
        <p:nvSpPr>
          <p:cNvPr id="21" name="TextBox 21"/>
          <p:cNvSpPr txBox="1"/>
          <p:nvPr/>
        </p:nvSpPr>
        <p:spPr>
          <a:xfrm>
            <a:off x="8588682" y="453175"/>
            <a:ext cx="8884113" cy="1364253"/>
          </a:xfrm>
          <a:prstGeom prst="rect">
            <a:avLst/>
          </a:prstGeom>
        </p:spPr>
        <p:txBody>
          <a:bodyPr lIns="0" tIns="0" rIns="0" bIns="0" rtlCol="0" anchor="t">
            <a:spAutoFit/>
          </a:bodyPr>
          <a:lstStyle/>
          <a:p>
            <a:pPr algn="r">
              <a:lnSpc>
                <a:spcPts val="10086"/>
              </a:lnSpc>
            </a:pPr>
            <a:r>
              <a:rPr lang="en-US" sz="8925" spc="-267">
                <a:solidFill>
                  <a:srgbClr val="212163"/>
                </a:solidFill>
                <a:latin typeface="Poppins Bold"/>
              </a:rPr>
              <a:t>INTRODUCTION</a:t>
            </a:r>
          </a:p>
        </p:txBody>
      </p:sp>
      <p:sp>
        <p:nvSpPr>
          <p:cNvPr id="23" name="TextBox 22">
            <a:extLst>
              <a:ext uri="{FF2B5EF4-FFF2-40B4-BE49-F238E27FC236}">
                <a16:creationId xmlns:a16="http://schemas.microsoft.com/office/drawing/2014/main" id="{A8E2463C-3BBF-468A-849C-44C1C68FC7CD}"/>
              </a:ext>
            </a:extLst>
          </p:cNvPr>
          <p:cNvSpPr txBox="1"/>
          <p:nvPr/>
        </p:nvSpPr>
        <p:spPr>
          <a:xfrm>
            <a:off x="4071847" y="9881447"/>
            <a:ext cx="2590800" cy="400110"/>
          </a:xfrm>
          <a:prstGeom prst="rect">
            <a:avLst/>
          </a:prstGeom>
          <a:noFill/>
        </p:spPr>
        <p:txBody>
          <a:bodyPr wrap="square" rtlCol="0">
            <a:spAutoFit/>
          </a:bodyPr>
          <a:lstStyle/>
          <a:p>
            <a:r>
              <a:rPr lang="en-US" sz="2000" b="1" dirty="0">
                <a:solidFill>
                  <a:srgbClr val="FF0000"/>
                </a:solidFill>
                <a:latin typeface="Cambria" panose="02040503050406030204" pitchFamily="18" charset="0"/>
                <a:ea typeface="Cambria" panose="02040503050406030204" pitchFamily="18" charset="0"/>
              </a:rPr>
              <a:t>Final Defense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693242" y="0"/>
            <a:ext cx="17594758" cy="10287000"/>
            <a:chOff x="0" y="0"/>
            <a:chExt cx="1476665" cy="863351"/>
          </a:xfrm>
        </p:grpSpPr>
        <p:sp>
          <p:nvSpPr>
            <p:cNvPr id="3" name="Freeform 3"/>
            <p:cNvSpPr/>
            <p:nvPr/>
          </p:nvSpPr>
          <p:spPr>
            <a:xfrm>
              <a:off x="0" y="0"/>
              <a:ext cx="1476665" cy="863351"/>
            </a:xfrm>
            <a:custGeom>
              <a:avLst/>
              <a:gdLst/>
              <a:ahLst/>
              <a:cxnLst/>
              <a:rect l="l" t="t" r="r" b="b"/>
              <a:pathLst>
                <a:path w="1476665" h="863351">
                  <a:moveTo>
                    <a:pt x="1476665" y="431675"/>
                  </a:moveTo>
                  <a:lnTo>
                    <a:pt x="1273465" y="863351"/>
                  </a:lnTo>
                  <a:lnTo>
                    <a:pt x="203200" y="863351"/>
                  </a:lnTo>
                  <a:lnTo>
                    <a:pt x="0" y="431675"/>
                  </a:lnTo>
                  <a:lnTo>
                    <a:pt x="203200" y="0"/>
                  </a:lnTo>
                  <a:lnTo>
                    <a:pt x="1273465" y="0"/>
                  </a:lnTo>
                  <a:lnTo>
                    <a:pt x="1476665" y="431675"/>
                  </a:lnTo>
                  <a:close/>
                </a:path>
              </a:pathLst>
            </a:custGeom>
            <a:solidFill>
              <a:srgbClr val="EB5436"/>
            </a:solidFill>
            <a:ln cap="sq">
              <a:noFill/>
              <a:prstDash val="solid"/>
              <a:miter/>
            </a:ln>
          </p:spPr>
          <p:txBody>
            <a:bodyPr/>
            <a:lstStyle/>
            <a:p>
              <a:endParaRPr lang="en-US"/>
            </a:p>
          </p:txBody>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680965" y="0"/>
            <a:ext cx="21497295" cy="10287000"/>
            <a:chOff x="0" y="0"/>
            <a:chExt cx="1804191" cy="863351"/>
          </a:xfrm>
        </p:grpSpPr>
        <p:sp>
          <p:nvSpPr>
            <p:cNvPr id="6" name="Freeform 6"/>
            <p:cNvSpPr/>
            <p:nvPr/>
          </p:nvSpPr>
          <p:spPr>
            <a:xfrm>
              <a:off x="0" y="0"/>
              <a:ext cx="1804191" cy="863351"/>
            </a:xfrm>
            <a:custGeom>
              <a:avLst/>
              <a:gdLst/>
              <a:ahLst/>
              <a:cxnLst/>
              <a:rect l="l" t="t" r="r" b="b"/>
              <a:pathLst>
                <a:path w="1804191" h="863351">
                  <a:moveTo>
                    <a:pt x="1804191" y="431675"/>
                  </a:moveTo>
                  <a:lnTo>
                    <a:pt x="1600991" y="863351"/>
                  </a:lnTo>
                  <a:lnTo>
                    <a:pt x="203200" y="863351"/>
                  </a:lnTo>
                  <a:lnTo>
                    <a:pt x="0" y="431675"/>
                  </a:lnTo>
                  <a:lnTo>
                    <a:pt x="203200" y="0"/>
                  </a:lnTo>
                  <a:lnTo>
                    <a:pt x="1600991" y="0"/>
                  </a:lnTo>
                  <a:lnTo>
                    <a:pt x="1804191" y="431675"/>
                  </a:lnTo>
                  <a:close/>
                </a:path>
              </a:pathLst>
            </a:custGeom>
            <a:solidFill>
              <a:srgbClr val="00004D"/>
            </a:solidFill>
            <a:ln cap="sq">
              <a:noFill/>
              <a:prstDash val="solid"/>
              <a:miter/>
            </a:ln>
          </p:spPr>
          <p:txBody>
            <a:bodyPr/>
            <a:lstStyle/>
            <a:p>
              <a:endParaRPr lang="en-US"/>
            </a:p>
          </p:txBody>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693242" y="828955"/>
            <a:ext cx="12819906" cy="1217623"/>
          </a:xfrm>
          <a:prstGeom prst="rect">
            <a:avLst/>
          </a:prstGeom>
        </p:spPr>
        <p:txBody>
          <a:bodyPr lIns="0" tIns="0" rIns="0" bIns="0" rtlCol="0" anchor="t">
            <a:spAutoFit/>
          </a:bodyPr>
          <a:lstStyle/>
          <a:p>
            <a:pPr algn="ctr">
              <a:lnSpc>
                <a:spcPts val="8828"/>
              </a:lnSpc>
            </a:pPr>
            <a:r>
              <a:rPr lang="en-US" sz="7677" spc="-230" dirty="0">
                <a:solidFill>
                  <a:srgbClr val="FFFFFF"/>
                </a:solidFill>
                <a:latin typeface="Poppins Bold"/>
              </a:rPr>
              <a:t>PURPOSE AND DESCRIPTION</a:t>
            </a:r>
          </a:p>
        </p:txBody>
      </p:sp>
      <p:sp>
        <p:nvSpPr>
          <p:cNvPr id="9" name="TextBox 9"/>
          <p:cNvSpPr txBox="1"/>
          <p:nvPr/>
        </p:nvSpPr>
        <p:spPr>
          <a:xfrm>
            <a:off x="693242" y="2446140"/>
            <a:ext cx="14185247" cy="6527564"/>
          </a:xfrm>
          <a:prstGeom prst="rect">
            <a:avLst/>
          </a:prstGeom>
        </p:spPr>
        <p:txBody>
          <a:bodyPr lIns="0" tIns="0" rIns="0" bIns="0" rtlCol="0" anchor="t">
            <a:spAutoFit/>
          </a:bodyPr>
          <a:lstStyle/>
          <a:p>
            <a:pPr algn="just">
              <a:lnSpc>
                <a:spcPts val="2753"/>
              </a:lnSpc>
            </a:pPr>
            <a:r>
              <a:rPr lang="en-US" sz="2313">
                <a:solidFill>
                  <a:srgbClr val="FFFFFF"/>
                </a:solidFill>
                <a:latin typeface="Poppins"/>
              </a:rPr>
              <a:t>Example: </a:t>
            </a:r>
          </a:p>
          <a:p>
            <a:pPr algn="just">
              <a:lnSpc>
                <a:spcPts val="2753"/>
              </a:lnSpc>
            </a:pPr>
            <a:r>
              <a:rPr lang="en-US" sz="2313">
                <a:solidFill>
                  <a:srgbClr val="FFFFFF"/>
                </a:solidFill>
                <a:latin typeface="Poppins"/>
              </a:rPr>
              <a:t>The project was conducted in order to assist the human resource personnel and staff in their daily transaction in the Human Resource department of X University by developing a software called Human Resource Information System. Human Resource Information System is capable of automating application, storing data, and monitoring reports.</a:t>
            </a:r>
          </a:p>
          <a:p>
            <a:pPr algn="just">
              <a:lnSpc>
                <a:spcPts val="2753"/>
              </a:lnSpc>
            </a:pPr>
            <a:r>
              <a:rPr lang="en-US" sz="2313">
                <a:solidFill>
                  <a:srgbClr val="FFFFFF"/>
                </a:solidFill>
                <a:latin typeface="Poppins"/>
              </a:rPr>
              <a:t>Human Resource Information System has the following capabilities:</a:t>
            </a:r>
          </a:p>
          <a:p>
            <a:pPr algn="just">
              <a:lnSpc>
                <a:spcPts val="2753"/>
              </a:lnSpc>
            </a:pPr>
            <a:r>
              <a:rPr lang="en-US" sz="2313">
                <a:solidFill>
                  <a:srgbClr val="FFFFFF"/>
                </a:solidFill>
                <a:latin typeface="Poppins"/>
              </a:rPr>
              <a:t>1 Applicant login. This allows applicant user of the system to log-in as a guess and fill up the data from HRD form 02-A (application form), save it to database and print application form.</a:t>
            </a:r>
          </a:p>
          <a:p>
            <a:pPr algn="just">
              <a:lnSpc>
                <a:spcPts val="2753"/>
              </a:lnSpc>
            </a:pPr>
            <a:r>
              <a:rPr lang="en-US" sz="2313">
                <a:solidFill>
                  <a:srgbClr val="FFFFFF"/>
                </a:solidFill>
                <a:latin typeface="Poppins"/>
              </a:rPr>
              <a:t>2 HR Login. HR Staff account is designed to create new accounts for new potential employees of X University. Once hired, HR staff will be capable of syncing data from application form to employee personal information by enabling them to update employee information and view reports under administrator user access permission.</a:t>
            </a:r>
          </a:p>
          <a:p>
            <a:pPr algn="just">
              <a:lnSpc>
                <a:spcPts val="2753"/>
              </a:lnSpc>
            </a:pPr>
            <a:r>
              <a:rPr lang="en-US" sz="2313">
                <a:solidFill>
                  <a:srgbClr val="FFFFFF"/>
                </a:solidFill>
                <a:latin typeface="Poppins"/>
              </a:rPr>
              <a:t>3 Employee Login. Once a new employee account is created, the user of the system will ask the new user if he/she wants to sync information of his/her application to personal information. Employee accounts can be viewed and updated by the administrator user (access permission) and employees can print personal information form.</a:t>
            </a:r>
          </a:p>
          <a:p>
            <a:pPr algn="just">
              <a:lnSpc>
                <a:spcPts val="2753"/>
              </a:lnSpc>
            </a:pPr>
            <a:r>
              <a:rPr lang="en-US" sz="2313">
                <a:solidFill>
                  <a:srgbClr val="FFFFFF"/>
                </a:solidFill>
                <a:latin typeface="Poppins"/>
              </a:rPr>
              <a:t>4 Admin Login. Administrator account log in is authorized to access all the modules in the system including the master file setup, to manipulate system accounts, and to view all the reports.</a:t>
            </a:r>
          </a:p>
        </p:txBody>
      </p:sp>
      <p:grpSp>
        <p:nvGrpSpPr>
          <p:cNvPr id="10" name="Group 10"/>
          <p:cNvGrpSpPr/>
          <p:nvPr/>
        </p:nvGrpSpPr>
        <p:grpSpPr>
          <a:xfrm rot="-7210275">
            <a:off x="12398585" y="1454893"/>
            <a:ext cx="8446078" cy="1006069"/>
            <a:chOff x="0" y="0"/>
            <a:chExt cx="5117672" cy="609600"/>
          </a:xfrm>
        </p:grpSpPr>
        <p:sp>
          <p:nvSpPr>
            <p:cNvPr id="11" name="Freeform 11"/>
            <p:cNvSpPr/>
            <p:nvPr/>
          </p:nvSpPr>
          <p:spPr>
            <a:xfrm>
              <a:off x="0" y="0"/>
              <a:ext cx="5117672" cy="609600"/>
            </a:xfrm>
            <a:custGeom>
              <a:avLst/>
              <a:gdLst/>
              <a:ahLst/>
              <a:cxnLst/>
              <a:rect l="l" t="t" r="r" b="b"/>
              <a:pathLst>
                <a:path w="5117672" h="609600">
                  <a:moveTo>
                    <a:pt x="4914472" y="0"/>
                  </a:moveTo>
                  <a:lnTo>
                    <a:pt x="0" y="0"/>
                  </a:lnTo>
                  <a:lnTo>
                    <a:pt x="203200" y="609600"/>
                  </a:lnTo>
                  <a:lnTo>
                    <a:pt x="5117672" y="609600"/>
                  </a:lnTo>
                  <a:lnTo>
                    <a:pt x="4914472" y="0"/>
                  </a:lnTo>
                  <a:close/>
                </a:path>
              </a:pathLst>
            </a:custGeom>
            <a:solidFill>
              <a:srgbClr val="212163"/>
            </a:solidFill>
          </p:spPr>
          <p:txBody>
            <a:bodyPr/>
            <a:lstStyle/>
            <a:p>
              <a:endParaRPr lang="en-US"/>
            </a:p>
          </p:txBody>
        </p:sp>
        <p:sp>
          <p:nvSpPr>
            <p:cNvPr id="12" name="TextBox 12"/>
            <p:cNvSpPr txBox="1"/>
            <p:nvPr/>
          </p:nvSpPr>
          <p:spPr>
            <a:xfrm>
              <a:off x="101600" y="-28575"/>
              <a:ext cx="609600" cy="638175"/>
            </a:xfrm>
            <a:prstGeom prst="rect">
              <a:avLst/>
            </a:prstGeom>
          </p:spPr>
          <p:txBody>
            <a:bodyPr lIns="50800" tIns="50800" rIns="50800" bIns="50800" rtlCol="0" anchor="ctr"/>
            <a:lstStyle/>
            <a:p>
              <a:pPr algn="ctr">
                <a:lnSpc>
                  <a:spcPts val="2520"/>
                </a:lnSpc>
              </a:pPr>
              <a:endParaRPr/>
            </a:p>
          </p:txBody>
        </p:sp>
      </p:grpSp>
      <p:sp>
        <p:nvSpPr>
          <p:cNvPr id="13" name="Freeform 13"/>
          <p:cNvSpPr/>
          <p:nvPr/>
        </p:nvSpPr>
        <p:spPr>
          <a:xfrm rot="-7210488">
            <a:off x="11734649" y="1580950"/>
            <a:ext cx="8909575" cy="423205"/>
          </a:xfrm>
          <a:custGeom>
            <a:avLst/>
            <a:gdLst/>
            <a:ahLst/>
            <a:cxnLst/>
            <a:rect l="l" t="t" r="r" b="b"/>
            <a:pathLst>
              <a:path w="8909575" h="423205">
                <a:moveTo>
                  <a:pt x="0" y="0"/>
                </a:moveTo>
                <a:lnTo>
                  <a:pt x="8909575" y="0"/>
                </a:lnTo>
                <a:lnTo>
                  <a:pt x="8909575" y="423205"/>
                </a:lnTo>
                <a:lnTo>
                  <a:pt x="0" y="423205"/>
                </a:lnTo>
                <a:lnTo>
                  <a:pt x="0" y="0"/>
                </a:lnTo>
                <a:close/>
              </a:path>
            </a:pathLst>
          </a:custGeom>
          <a:blipFill>
            <a:blip r:embed="rId2">
              <a:alphaModFix amt="80000"/>
            </a:blip>
            <a:stretch>
              <a:fillRect/>
            </a:stretch>
          </a:blipFill>
        </p:spPr>
        <p:txBody>
          <a:bodyPr/>
          <a:lstStyle/>
          <a:p>
            <a:endParaRPr lang="en-US"/>
          </a:p>
        </p:txBody>
      </p:sp>
      <p:grpSp>
        <p:nvGrpSpPr>
          <p:cNvPr id="14" name="Group 14"/>
          <p:cNvGrpSpPr/>
          <p:nvPr/>
        </p:nvGrpSpPr>
        <p:grpSpPr>
          <a:xfrm rot="7225776">
            <a:off x="13449600" y="7824392"/>
            <a:ext cx="7338530" cy="1374298"/>
            <a:chOff x="0" y="0"/>
            <a:chExt cx="1926641" cy="360805"/>
          </a:xfrm>
        </p:grpSpPr>
        <p:sp>
          <p:nvSpPr>
            <p:cNvPr id="15" name="Freeform 15"/>
            <p:cNvSpPr/>
            <p:nvPr/>
          </p:nvSpPr>
          <p:spPr>
            <a:xfrm>
              <a:off x="0" y="0"/>
              <a:ext cx="1926641" cy="360805"/>
            </a:xfrm>
            <a:custGeom>
              <a:avLst/>
              <a:gdLst/>
              <a:ahLst/>
              <a:cxnLst/>
              <a:rect l="l" t="t" r="r" b="b"/>
              <a:pathLst>
                <a:path w="1926641" h="360805">
                  <a:moveTo>
                    <a:pt x="203200" y="0"/>
                  </a:moveTo>
                  <a:lnTo>
                    <a:pt x="1926641" y="0"/>
                  </a:lnTo>
                  <a:lnTo>
                    <a:pt x="1723441" y="360805"/>
                  </a:lnTo>
                  <a:lnTo>
                    <a:pt x="0" y="360805"/>
                  </a:lnTo>
                  <a:lnTo>
                    <a:pt x="203200" y="0"/>
                  </a:lnTo>
                  <a:close/>
                </a:path>
              </a:pathLst>
            </a:custGeom>
            <a:solidFill>
              <a:srgbClr val="212163"/>
            </a:solidFill>
          </p:spPr>
          <p:txBody>
            <a:bodyPr/>
            <a:lstStyle/>
            <a:p>
              <a:endParaRPr lang="en-US"/>
            </a:p>
          </p:txBody>
        </p:sp>
        <p:sp>
          <p:nvSpPr>
            <p:cNvPr id="16" name="TextBox 16"/>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rot="-3584354">
            <a:off x="13749109" y="8327845"/>
            <a:ext cx="5563796" cy="264280"/>
          </a:xfrm>
          <a:custGeom>
            <a:avLst/>
            <a:gdLst/>
            <a:ahLst/>
            <a:cxnLst/>
            <a:rect l="l" t="t" r="r" b="b"/>
            <a:pathLst>
              <a:path w="5563796" h="264280">
                <a:moveTo>
                  <a:pt x="0" y="0"/>
                </a:moveTo>
                <a:lnTo>
                  <a:pt x="5563796" y="0"/>
                </a:lnTo>
                <a:lnTo>
                  <a:pt x="5563796" y="264281"/>
                </a:lnTo>
                <a:lnTo>
                  <a:pt x="0" y="264281"/>
                </a:lnTo>
                <a:lnTo>
                  <a:pt x="0" y="0"/>
                </a:lnTo>
                <a:close/>
              </a:path>
            </a:pathLst>
          </a:custGeom>
          <a:blipFill>
            <a:blip r:embed="rId2">
              <a:alphaModFix amt="80000"/>
            </a:blip>
            <a:stretch>
              <a:fillRect/>
            </a:stretch>
          </a:blipFill>
        </p:spPr>
        <p:txBody>
          <a:bodyPr/>
          <a:lstStyle/>
          <a:p>
            <a:endParaRPr lang="en-US"/>
          </a:p>
        </p:txBody>
      </p:sp>
      <p:sp>
        <p:nvSpPr>
          <p:cNvPr id="19" name="TextBox 18">
            <a:extLst>
              <a:ext uri="{FF2B5EF4-FFF2-40B4-BE49-F238E27FC236}">
                <a16:creationId xmlns:a16="http://schemas.microsoft.com/office/drawing/2014/main" id="{DCEA0030-34B5-4531-9880-52D20D3A57E3}"/>
              </a:ext>
            </a:extLst>
          </p:cNvPr>
          <p:cNvSpPr txBox="1"/>
          <p:nvPr/>
        </p:nvSpPr>
        <p:spPr>
          <a:xfrm>
            <a:off x="16474099" y="52866"/>
            <a:ext cx="2590800" cy="400110"/>
          </a:xfrm>
          <a:prstGeom prst="rect">
            <a:avLst/>
          </a:prstGeom>
          <a:noFill/>
        </p:spPr>
        <p:txBody>
          <a:bodyPr wrap="square" rtlCol="0">
            <a:spAutoFit/>
          </a:bodyPr>
          <a:lstStyle/>
          <a:p>
            <a:r>
              <a:rPr lang="en-US" sz="2000" b="1" dirty="0">
                <a:solidFill>
                  <a:srgbClr val="FF0000"/>
                </a:solidFill>
                <a:latin typeface="Cambria" panose="02040503050406030204" pitchFamily="18" charset="0"/>
                <a:ea typeface="Cambria" panose="02040503050406030204" pitchFamily="18" charset="0"/>
              </a:rPr>
              <a:t>Final Defense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382909" y="7396089"/>
            <a:ext cx="4159290" cy="3560175"/>
            <a:chOff x="0" y="0"/>
            <a:chExt cx="830882" cy="711200"/>
          </a:xfrm>
        </p:grpSpPr>
        <p:sp>
          <p:nvSpPr>
            <p:cNvPr id="3" name="Freeform 3"/>
            <p:cNvSpPr/>
            <p:nvPr/>
          </p:nvSpPr>
          <p:spPr>
            <a:xfrm>
              <a:off x="0" y="0"/>
              <a:ext cx="830882" cy="711200"/>
            </a:xfrm>
            <a:custGeom>
              <a:avLst/>
              <a:gdLst/>
              <a:ahLst/>
              <a:cxnLst/>
              <a:rect l="l" t="t" r="r" b="b"/>
              <a:pathLst>
                <a:path w="830882" h="711200">
                  <a:moveTo>
                    <a:pt x="415441" y="0"/>
                  </a:moveTo>
                  <a:lnTo>
                    <a:pt x="830882" y="711200"/>
                  </a:lnTo>
                  <a:lnTo>
                    <a:pt x="0" y="711200"/>
                  </a:lnTo>
                  <a:lnTo>
                    <a:pt x="415441" y="0"/>
                  </a:lnTo>
                  <a:close/>
                </a:path>
              </a:pathLst>
            </a:custGeom>
            <a:solidFill>
              <a:srgbClr val="EB5436"/>
            </a:solidFill>
          </p:spPr>
          <p:txBody>
            <a:bodyPr/>
            <a:lstStyle/>
            <a:p>
              <a:endParaRPr lang="en-US"/>
            </a:p>
          </p:txBody>
        </p:sp>
        <p:sp>
          <p:nvSpPr>
            <p:cNvPr id="4" name="TextBox 4"/>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76229">
            <a:off x="12700525" y="8925706"/>
            <a:ext cx="8627968" cy="1374531"/>
            <a:chOff x="0" y="0"/>
            <a:chExt cx="2272387" cy="362016"/>
          </a:xfrm>
        </p:grpSpPr>
        <p:sp>
          <p:nvSpPr>
            <p:cNvPr id="6" name="Freeform 6"/>
            <p:cNvSpPr/>
            <p:nvPr/>
          </p:nvSpPr>
          <p:spPr>
            <a:xfrm>
              <a:off x="0" y="0"/>
              <a:ext cx="2272386" cy="362016"/>
            </a:xfrm>
            <a:custGeom>
              <a:avLst/>
              <a:gdLst/>
              <a:ahLst/>
              <a:cxnLst/>
              <a:rect l="l" t="t" r="r" b="b"/>
              <a:pathLst>
                <a:path w="2272386" h="362016">
                  <a:moveTo>
                    <a:pt x="2069186" y="0"/>
                  </a:moveTo>
                  <a:lnTo>
                    <a:pt x="0" y="0"/>
                  </a:lnTo>
                  <a:lnTo>
                    <a:pt x="203200" y="362016"/>
                  </a:lnTo>
                  <a:lnTo>
                    <a:pt x="2272386" y="362016"/>
                  </a:lnTo>
                  <a:lnTo>
                    <a:pt x="2069186" y="0"/>
                  </a:lnTo>
                  <a:close/>
                </a:path>
              </a:pathLst>
            </a:custGeom>
            <a:solidFill>
              <a:srgbClr val="212163"/>
            </a:solidFill>
          </p:spPr>
          <p:txBody>
            <a:bodyPr/>
            <a:lstStyle/>
            <a:p>
              <a:endParaRPr lang="en-US"/>
            </a:p>
          </p:txBody>
        </p:sp>
        <p:sp>
          <p:nvSpPr>
            <p:cNvPr id="7" name="TextBox 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5181711" y="-895146"/>
            <a:ext cx="3189361" cy="2729957"/>
            <a:chOff x="0" y="0"/>
            <a:chExt cx="830882" cy="711200"/>
          </a:xfrm>
        </p:grpSpPr>
        <p:sp>
          <p:nvSpPr>
            <p:cNvPr id="9" name="Freeform 9"/>
            <p:cNvSpPr/>
            <p:nvPr/>
          </p:nvSpPr>
          <p:spPr>
            <a:xfrm>
              <a:off x="0" y="0"/>
              <a:ext cx="830882" cy="711200"/>
            </a:xfrm>
            <a:custGeom>
              <a:avLst/>
              <a:gdLst/>
              <a:ahLst/>
              <a:cxnLst/>
              <a:rect l="l" t="t" r="r" b="b"/>
              <a:pathLst>
                <a:path w="830882" h="711200">
                  <a:moveTo>
                    <a:pt x="415441" y="0"/>
                  </a:moveTo>
                  <a:lnTo>
                    <a:pt x="830882" y="711200"/>
                  </a:lnTo>
                  <a:lnTo>
                    <a:pt x="0" y="711200"/>
                  </a:lnTo>
                  <a:lnTo>
                    <a:pt x="415441" y="0"/>
                  </a:lnTo>
                  <a:close/>
                </a:path>
              </a:pathLst>
            </a:custGeom>
            <a:solidFill>
              <a:srgbClr val="212163"/>
            </a:solidFill>
          </p:spPr>
          <p:txBody>
            <a:bodyPr/>
            <a:lstStyle/>
            <a:p>
              <a:endParaRPr lang="en-US"/>
            </a:p>
          </p:txBody>
        </p:sp>
        <p:sp>
          <p:nvSpPr>
            <p:cNvPr id="10" name="TextBox 10"/>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3593534">
            <a:off x="12926456" y="1170067"/>
            <a:ext cx="9007724" cy="1452800"/>
            <a:chOff x="0" y="0"/>
            <a:chExt cx="2199494" cy="354743"/>
          </a:xfrm>
        </p:grpSpPr>
        <p:sp>
          <p:nvSpPr>
            <p:cNvPr id="12" name="Freeform 12"/>
            <p:cNvSpPr/>
            <p:nvPr/>
          </p:nvSpPr>
          <p:spPr>
            <a:xfrm>
              <a:off x="0" y="0"/>
              <a:ext cx="2199494" cy="354743"/>
            </a:xfrm>
            <a:custGeom>
              <a:avLst/>
              <a:gdLst/>
              <a:ahLst/>
              <a:cxnLst/>
              <a:rect l="l" t="t" r="r" b="b"/>
              <a:pathLst>
                <a:path w="2199494" h="354743">
                  <a:moveTo>
                    <a:pt x="203200" y="0"/>
                  </a:moveTo>
                  <a:lnTo>
                    <a:pt x="2199494" y="0"/>
                  </a:lnTo>
                  <a:lnTo>
                    <a:pt x="1996294" y="354743"/>
                  </a:lnTo>
                  <a:lnTo>
                    <a:pt x="0" y="354743"/>
                  </a:lnTo>
                  <a:lnTo>
                    <a:pt x="203200" y="0"/>
                  </a:lnTo>
                  <a:close/>
                </a:path>
              </a:pathLst>
            </a:custGeom>
            <a:solidFill>
              <a:srgbClr val="EB5436"/>
            </a:solidFill>
          </p:spPr>
          <p:txBody>
            <a:bodyPr/>
            <a:lstStyle/>
            <a:p>
              <a:endParaRPr lang="en-US"/>
            </a:p>
          </p:txBody>
        </p:sp>
        <p:sp>
          <p:nvSpPr>
            <p:cNvPr id="13" name="TextBox 1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76229">
            <a:off x="14037062" y="8089241"/>
            <a:ext cx="7460462" cy="975018"/>
            <a:chOff x="0" y="0"/>
            <a:chExt cx="2770010" cy="362016"/>
          </a:xfrm>
        </p:grpSpPr>
        <p:sp>
          <p:nvSpPr>
            <p:cNvPr id="15" name="Freeform 15"/>
            <p:cNvSpPr/>
            <p:nvPr/>
          </p:nvSpPr>
          <p:spPr>
            <a:xfrm>
              <a:off x="0" y="0"/>
              <a:ext cx="2770010" cy="362016"/>
            </a:xfrm>
            <a:custGeom>
              <a:avLst/>
              <a:gdLst/>
              <a:ahLst/>
              <a:cxnLst/>
              <a:rect l="l" t="t" r="r" b="b"/>
              <a:pathLst>
                <a:path w="2770010" h="362016">
                  <a:moveTo>
                    <a:pt x="2566810" y="0"/>
                  </a:moveTo>
                  <a:lnTo>
                    <a:pt x="0" y="0"/>
                  </a:lnTo>
                  <a:lnTo>
                    <a:pt x="203200" y="362016"/>
                  </a:lnTo>
                  <a:lnTo>
                    <a:pt x="2770010" y="362016"/>
                  </a:lnTo>
                  <a:lnTo>
                    <a:pt x="2566810" y="0"/>
                  </a:lnTo>
                  <a:close/>
                </a:path>
              </a:pathLst>
            </a:custGeom>
            <a:solidFill>
              <a:srgbClr val="EB5436">
                <a:alpha val="72941"/>
              </a:srgbClr>
            </a:solidFill>
          </p:spPr>
          <p:txBody>
            <a:bodyPr/>
            <a:lstStyle/>
            <a:p>
              <a:endParaRPr lang="en-US"/>
            </a:p>
          </p:txBody>
        </p:sp>
        <p:sp>
          <p:nvSpPr>
            <p:cNvPr id="16" name="TextBox 16"/>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3593534">
            <a:off x="12525842" y="2209504"/>
            <a:ext cx="10241790" cy="1007683"/>
            <a:chOff x="0" y="0"/>
            <a:chExt cx="3605500" cy="354743"/>
          </a:xfrm>
        </p:grpSpPr>
        <p:sp>
          <p:nvSpPr>
            <p:cNvPr id="18" name="Freeform 18"/>
            <p:cNvSpPr/>
            <p:nvPr/>
          </p:nvSpPr>
          <p:spPr>
            <a:xfrm>
              <a:off x="0" y="0"/>
              <a:ext cx="3605500" cy="354743"/>
            </a:xfrm>
            <a:custGeom>
              <a:avLst/>
              <a:gdLst/>
              <a:ahLst/>
              <a:cxnLst/>
              <a:rect l="l" t="t" r="r" b="b"/>
              <a:pathLst>
                <a:path w="3605500" h="354743">
                  <a:moveTo>
                    <a:pt x="203200" y="0"/>
                  </a:moveTo>
                  <a:lnTo>
                    <a:pt x="3605500" y="0"/>
                  </a:lnTo>
                  <a:lnTo>
                    <a:pt x="3402300" y="354743"/>
                  </a:lnTo>
                  <a:lnTo>
                    <a:pt x="0" y="354743"/>
                  </a:lnTo>
                  <a:lnTo>
                    <a:pt x="203200" y="0"/>
                  </a:lnTo>
                  <a:close/>
                </a:path>
              </a:pathLst>
            </a:custGeom>
            <a:solidFill>
              <a:srgbClr val="212163"/>
            </a:solidFill>
          </p:spPr>
          <p:txBody>
            <a:bodyPr/>
            <a:lstStyle/>
            <a:p>
              <a:endParaRPr lang="en-US"/>
            </a:p>
          </p:txBody>
        </p:sp>
        <p:sp>
          <p:nvSpPr>
            <p:cNvPr id="19" name="TextBox 19"/>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rot="3568118">
            <a:off x="14517671" y="8857928"/>
            <a:ext cx="5563796" cy="264280"/>
          </a:xfrm>
          <a:custGeom>
            <a:avLst/>
            <a:gdLst/>
            <a:ahLst/>
            <a:cxnLst/>
            <a:rect l="l" t="t" r="r" b="b"/>
            <a:pathLst>
              <a:path w="5563796" h="264280">
                <a:moveTo>
                  <a:pt x="0" y="0"/>
                </a:moveTo>
                <a:lnTo>
                  <a:pt x="5563795" y="0"/>
                </a:lnTo>
                <a:lnTo>
                  <a:pt x="5563795" y="264280"/>
                </a:lnTo>
                <a:lnTo>
                  <a:pt x="0" y="264280"/>
                </a:lnTo>
                <a:lnTo>
                  <a:pt x="0" y="0"/>
                </a:lnTo>
                <a:close/>
              </a:path>
            </a:pathLst>
          </a:custGeom>
          <a:blipFill>
            <a:blip r:embed="rId2">
              <a:alphaModFix amt="80000"/>
            </a:blip>
            <a:stretch>
              <a:fillRect/>
            </a:stretch>
          </a:blipFill>
        </p:spPr>
        <p:txBody>
          <a:bodyPr/>
          <a:lstStyle/>
          <a:p>
            <a:endParaRPr lang="en-US"/>
          </a:p>
        </p:txBody>
      </p:sp>
      <p:sp>
        <p:nvSpPr>
          <p:cNvPr id="21" name="Freeform 21"/>
          <p:cNvSpPr/>
          <p:nvPr/>
        </p:nvSpPr>
        <p:spPr>
          <a:xfrm rot="7206049">
            <a:off x="13289333" y="2431087"/>
            <a:ext cx="7287332" cy="346148"/>
          </a:xfrm>
          <a:custGeom>
            <a:avLst/>
            <a:gdLst/>
            <a:ahLst/>
            <a:cxnLst/>
            <a:rect l="l" t="t" r="r" b="b"/>
            <a:pathLst>
              <a:path w="7287332" h="346148">
                <a:moveTo>
                  <a:pt x="0" y="0"/>
                </a:moveTo>
                <a:lnTo>
                  <a:pt x="7287331" y="0"/>
                </a:lnTo>
                <a:lnTo>
                  <a:pt x="7287331" y="346148"/>
                </a:lnTo>
                <a:lnTo>
                  <a:pt x="0" y="346148"/>
                </a:lnTo>
                <a:lnTo>
                  <a:pt x="0" y="0"/>
                </a:lnTo>
                <a:close/>
              </a:path>
            </a:pathLst>
          </a:custGeom>
          <a:blipFill>
            <a:blip r:embed="rId2">
              <a:alphaModFix amt="80000"/>
            </a:blip>
            <a:stretch>
              <a:fillRect/>
            </a:stretch>
          </a:blipFill>
        </p:spPr>
        <p:txBody>
          <a:bodyPr/>
          <a:lstStyle/>
          <a:p>
            <a:endParaRPr lang="en-US"/>
          </a:p>
        </p:txBody>
      </p:sp>
      <p:sp>
        <p:nvSpPr>
          <p:cNvPr id="22" name="Freeform 22"/>
          <p:cNvSpPr/>
          <p:nvPr/>
        </p:nvSpPr>
        <p:spPr>
          <a:xfrm rot="7206049">
            <a:off x="13782760" y="2780721"/>
            <a:ext cx="8145785" cy="386925"/>
          </a:xfrm>
          <a:custGeom>
            <a:avLst/>
            <a:gdLst/>
            <a:ahLst/>
            <a:cxnLst/>
            <a:rect l="l" t="t" r="r" b="b"/>
            <a:pathLst>
              <a:path w="8145785" h="386925">
                <a:moveTo>
                  <a:pt x="0" y="0"/>
                </a:moveTo>
                <a:lnTo>
                  <a:pt x="8145786" y="0"/>
                </a:lnTo>
                <a:lnTo>
                  <a:pt x="8145786" y="386925"/>
                </a:lnTo>
                <a:lnTo>
                  <a:pt x="0" y="386925"/>
                </a:lnTo>
                <a:lnTo>
                  <a:pt x="0" y="0"/>
                </a:lnTo>
                <a:close/>
              </a:path>
            </a:pathLst>
          </a:custGeom>
          <a:blipFill>
            <a:blip r:embed="rId2">
              <a:alphaModFix amt="80000"/>
            </a:blip>
            <a:stretch>
              <a:fillRect/>
            </a:stretch>
          </a:blipFill>
        </p:spPr>
        <p:txBody>
          <a:bodyPr/>
          <a:lstStyle/>
          <a:p>
            <a:endParaRPr lang="en-US"/>
          </a:p>
        </p:txBody>
      </p:sp>
      <p:sp>
        <p:nvSpPr>
          <p:cNvPr id="23" name="TextBox 23"/>
          <p:cNvSpPr txBox="1"/>
          <p:nvPr/>
        </p:nvSpPr>
        <p:spPr>
          <a:xfrm>
            <a:off x="1028700" y="2094039"/>
            <a:ext cx="12658801" cy="5975096"/>
          </a:xfrm>
          <a:prstGeom prst="rect">
            <a:avLst/>
          </a:prstGeom>
        </p:spPr>
        <p:txBody>
          <a:bodyPr lIns="0" tIns="0" rIns="0" bIns="0" rtlCol="0" anchor="t">
            <a:spAutoFit/>
          </a:bodyPr>
          <a:lstStyle/>
          <a:p>
            <a:pPr algn="just">
              <a:lnSpc>
                <a:spcPts val="4311"/>
              </a:lnSpc>
            </a:pPr>
            <a:r>
              <a:rPr lang="en-US" sz="2799">
                <a:solidFill>
                  <a:srgbClr val="212163"/>
                </a:solidFill>
                <a:latin typeface="Poppins"/>
              </a:rPr>
              <a:t>For example:</a:t>
            </a:r>
          </a:p>
          <a:p>
            <a:pPr algn="just">
              <a:lnSpc>
                <a:spcPts val="4311"/>
              </a:lnSpc>
            </a:pPr>
            <a:endParaRPr lang="en-US" sz="2799">
              <a:solidFill>
                <a:srgbClr val="212163"/>
              </a:solidFill>
              <a:latin typeface="Poppins"/>
            </a:endParaRPr>
          </a:p>
          <a:p>
            <a:pPr algn="just">
              <a:lnSpc>
                <a:spcPts val="4311"/>
              </a:lnSpc>
            </a:pPr>
            <a:r>
              <a:rPr lang="en-US" sz="2799">
                <a:solidFill>
                  <a:srgbClr val="212163"/>
                </a:solidFill>
                <a:latin typeface="Poppins Italics"/>
              </a:rPr>
              <a:t>The main objective of the study is to assist the X University in the monitoring, storing, manipulating, retrieving and distributing information to the employee. Specifically it aims to:</a:t>
            </a:r>
          </a:p>
          <a:p>
            <a:pPr algn="just">
              <a:lnSpc>
                <a:spcPts val="4311"/>
              </a:lnSpc>
            </a:pPr>
            <a:r>
              <a:rPr lang="en-US" sz="2799">
                <a:solidFill>
                  <a:srgbClr val="212163"/>
                </a:solidFill>
                <a:latin typeface="Poppins Italics"/>
              </a:rPr>
              <a:t>1. Design and develop a web-based system called X University HRIS which is capable of:</a:t>
            </a:r>
          </a:p>
          <a:p>
            <a:pPr algn="just">
              <a:lnSpc>
                <a:spcPts val="4311"/>
              </a:lnSpc>
            </a:pPr>
            <a:r>
              <a:rPr lang="en-US" sz="2799">
                <a:solidFill>
                  <a:srgbClr val="212163"/>
                </a:solidFill>
                <a:latin typeface="Poppins Italics"/>
              </a:rPr>
              <a:t>A. Providing an efficient software with authentication and account management features that allow the system admin to manipulate user accounts, user access, and the end users to log in and change their password.</a:t>
            </a:r>
          </a:p>
        </p:txBody>
      </p:sp>
      <p:sp>
        <p:nvSpPr>
          <p:cNvPr id="24" name="TextBox 24"/>
          <p:cNvSpPr txBox="1"/>
          <p:nvPr/>
        </p:nvSpPr>
        <p:spPr>
          <a:xfrm>
            <a:off x="1028700" y="795982"/>
            <a:ext cx="10525807" cy="1038829"/>
          </a:xfrm>
          <a:prstGeom prst="rect">
            <a:avLst/>
          </a:prstGeom>
        </p:spPr>
        <p:txBody>
          <a:bodyPr lIns="0" tIns="0" rIns="0" bIns="0" rtlCol="0" anchor="t">
            <a:spAutoFit/>
          </a:bodyPr>
          <a:lstStyle/>
          <a:p>
            <a:pPr>
              <a:lnSpc>
                <a:spcPts val="7646"/>
              </a:lnSpc>
            </a:pPr>
            <a:r>
              <a:rPr lang="en-US" sz="6766" spc="-202">
                <a:solidFill>
                  <a:srgbClr val="00004D"/>
                </a:solidFill>
                <a:latin typeface="Poppins Bold"/>
              </a:rPr>
              <a:t>OBJECTIVE OF THE STUDY</a:t>
            </a:r>
          </a:p>
        </p:txBody>
      </p:sp>
      <p:sp>
        <p:nvSpPr>
          <p:cNvPr id="26" name="TextBox 25">
            <a:extLst>
              <a:ext uri="{FF2B5EF4-FFF2-40B4-BE49-F238E27FC236}">
                <a16:creationId xmlns:a16="http://schemas.microsoft.com/office/drawing/2014/main" id="{489996C3-46F7-4EE5-9331-A9D45ACF299E}"/>
              </a:ext>
            </a:extLst>
          </p:cNvPr>
          <p:cNvSpPr txBox="1"/>
          <p:nvPr/>
        </p:nvSpPr>
        <p:spPr>
          <a:xfrm>
            <a:off x="328586" y="9549818"/>
            <a:ext cx="2590800" cy="400110"/>
          </a:xfrm>
          <a:prstGeom prst="rect">
            <a:avLst/>
          </a:prstGeom>
          <a:noFill/>
        </p:spPr>
        <p:txBody>
          <a:bodyPr wrap="square" rtlCol="0">
            <a:spAutoFit/>
          </a:bodyPr>
          <a:lstStyle/>
          <a:p>
            <a:r>
              <a:rPr lang="en-US" sz="2000" b="1" dirty="0">
                <a:solidFill>
                  <a:srgbClr val="FF0000"/>
                </a:solidFill>
                <a:latin typeface="Cambria" panose="02040503050406030204" pitchFamily="18" charset="0"/>
                <a:ea typeface="Cambria" panose="02040503050406030204" pitchFamily="18" charset="0"/>
              </a:rPr>
              <a:t>Final Defense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2616759" y="-2879430"/>
            <a:ext cx="6412449" cy="16045860"/>
            <a:chOff x="0" y="0"/>
            <a:chExt cx="8549932" cy="21394480"/>
          </a:xfrm>
        </p:grpSpPr>
        <p:grpSp>
          <p:nvGrpSpPr>
            <p:cNvPr id="3" name="Group 3"/>
            <p:cNvGrpSpPr/>
            <p:nvPr/>
          </p:nvGrpSpPr>
          <p:grpSpPr>
            <a:xfrm>
              <a:off x="191964" y="13013628"/>
              <a:ext cx="5545720" cy="4746900"/>
              <a:chOff x="0" y="0"/>
              <a:chExt cx="830882" cy="711200"/>
            </a:xfrm>
          </p:grpSpPr>
          <p:sp>
            <p:nvSpPr>
              <p:cNvPr id="4" name="Freeform 4"/>
              <p:cNvSpPr/>
              <p:nvPr/>
            </p:nvSpPr>
            <p:spPr>
              <a:xfrm>
                <a:off x="0" y="0"/>
                <a:ext cx="830882" cy="711200"/>
              </a:xfrm>
              <a:custGeom>
                <a:avLst/>
                <a:gdLst/>
                <a:ahLst/>
                <a:cxnLst/>
                <a:rect l="l" t="t" r="r" b="b"/>
                <a:pathLst>
                  <a:path w="830882" h="711200">
                    <a:moveTo>
                      <a:pt x="415441" y="0"/>
                    </a:moveTo>
                    <a:lnTo>
                      <a:pt x="830882" y="711200"/>
                    </a:lnTo>
                    <a:lnTo>
                      <a:pt x="0" y="711200"/>
                    </a:lnTo>
                    <a:lnTo>
                      <a:pt x="415441" y="0"/>
                    </a:lnTo>
                    <a:close/>
                  </a:path>
                </a:pathLst>
              </a:custGeom>
              <a:solidFill>
                <a:srgbClr val="EB5436"/>
              </a:solidFill>
            </p:spPr>
            <p:txBody>
              <a:bodyPr/>
              <a:lstStyle/>
              <a:p>
                <a:endParaRPr lang="en-US"/>
              </a:p>
            </p:txBody>
          </p:sp>
          <p:sp>
            <p:nvSpPr>
              <p:cNvPr id="5" name="TextBox 5"/>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3576229">
              <a:off x="-2051216" y="15053118"/>
              <a:ext cx="11503957" cy="1832708"/>
              <a:chOff x="0" y="0"/>
              <a:chExt cx="2272387" cy="362016"/>
            </a:xfrm>
          </p:grpSpPr>
          <p:sp>
            <p:nvSpPr>
              <p:cNvPr id="7" name="Freeform 7"/>
              <p:cNvSpPr/>
              <p:nvPr/>
            </p:nvSpPr>
            <p:spPr>
              <a:xfrm>
                <a:off x="0" y="0"/>
                <a:ext cx="2272386" cy="362016"/>
              </a:xfrm>
              <a:custGeom>
                <a:avLst/>
                <a:gdLst/>
                <a:ahLst/>
                <a:cxnLst/>
                <a:rect l="l" t="t" r="r" b="b"/>
                <a:pathLst>
                  <a:path w="2272386" h="362016">
                    <a:moveTo>
                      <a:pt x="2069186" y="0"/>
                    </a:moveTo>
                    <a:lnTo>
                      <a:pt x="0" y="0"/>
                    </a:lnTo>
                    <a:lnTo>
                      <a:pt x="203200" y="362016"/>
                    </a:lnTo>
                    <a:lnTo>
                      <a:pt x="2272386" y="362016"/>
                    </a:lnTo>
                    <a:lnTo>
                      <a:pt x="2069186" y="0"/>
                    </a:lnTo>
                    <a:close/>
                  </a:path>
                </a:pathLst>
              </a:custGeom>
              <a:solidFill>
                <a:srgbClr val="212163"/>
              </a:solidFill>
            </p:spPr>
            <p:txBody>
              <a:bodyPr/>
              <a:lstStyle/>
              <a:p>
                <a:endParaRPr lang="en-US"/>
              </a:p>
            </p:txBody>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1257033" y="1958649"/>
              <a:ext cx="4252481" cy="3639943"/>
              <a:chOff x="0" y="0"/>
              <a:chExt cx="830882" cy="711200"/>
            </a:xfrm>
          </p:grpSpPr>
          <p:sp>
            <p:nvSpPr>
              <p:cNvPr id="10" name="Freeform 10"/>
              <p:cNvSpPr/>
              <p:nvPr/>
            </p:nvSpPr>
            <p:spPr>
              <a:xfrm>
                <a:off x="0" y="0"/>
                <a:ext cx="830882" cy="711200"/>
              </a:xfrm>
              <a:custGeom>
                <a:avLst/>
                <a:gdLst/>
                <a:ahLst/>
                <a:cxnLst/>
                <a:rect l="l" t="t" r="r" b="b"/>
                <a:pathLst>
                  <a:path w="830882" h="711200">
                    <a:moveTo>
                      <a:pt x="415441" y="0"/>
                    </a:moveTo>
                    <a:lnTo>
                      <a:pt x="830882" y="711200"/>
                    </a:lnTo>
                    <a:lnTo>
                      <a:pt x="0" y="711200"/>
                    </a:lnTo>
                    <a:lnTo>
                      <a:pt x="415441" y="0"/>
                    </a:lnTo>
                    <a:close/>
                  </a:path>
                </a:pathLst>
              </a:custGeom>
              <a:solidFill>
                <a:srgbClr val="212163"/>
              </a:solidFill>
            </p:spPr>
            <p:txBody>
              <a:bodyPr/>
              <a:lstStyle/>
              <a:p>
                <a:endParaRPr lang="en-US"/>
              </a:p>
            </p:txBody>
          </p:sp>
          <p:sp>
            <p:nvSpPr>
              <p:cNvPr id="11" name="TextBox 11"/>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3593534">
              <a:off x="-1749974" y="4712265"/>
              <a:ext cx="12010298" cy="1937067"/>
              <a:chOff x="0" y="0"/>
              <a:chExt cx="2199494" cy="354743"/>
            </a:xfrm>
          </p:grpSpPr>
          <p:sp>
            <p:nvSpPr>
              <p:cNvPr id="13" name="Freeform 13"/>
              <p:cNvSpPr/>
              <p:nvPr/>
            </p:nvSpPr>
            <p:spPr>
              <a:xfrm>
                <a:off x="0" y="0"/>
                <a:ext cx="2199494" cy="354743"/>
              </a:xfrm>
              <a:custGeom>
                <a:avLst/>
                <a:gdLst/>
                <a:ahLst/>
                <a:cxnLst/>
                <a:rect l="l" t="t" r="r" b="b"/>
                <a:pathLst>
                  <a:path w="2199494" h="354743">
                    <a:moveTo>
                      <a:pt x="203200" y="0"/>
                    </a:moveTo>
                    <a:lnTo>
                      <a:pt x="2199494" y="0"/>
                    </a:lnTo>
                    <a:lnTo>
                      <a:pt x="1996294" y="354743"/>
                    </a:lnTo>
                    <a:lnTo>
                      <a:pt x="0" y="354743"/>
                    </a:lnTo>
                    <a:lnTo>
                      <a:pt x="203200" y="0"/>
                    </a:lnTo>
                    <a:close/>
                  </a:path>
                </a:pathLst>
              </a:custGeom>
              <a:solidFill>
                <a:srgbClr val="EB5436"/>
              </a:solidFill>
            </p:spPr>
            <p:txBody>
              <a:bodyPr/>
              <a:lstStyle/>
              <a:p>
                <a:endParaRPr lang="en-US"/>
              </a:p>
            </p:txBody>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3576229">
              <a:off x="-269166" y="13937830"/>
              <a:ext cx="9947283" cy="1300024"/>
              <a:chOff x="0" y="0"/>
              <a:chExt cx="2770010" cy="362016"/>
            </a:xfrm>
          </p:grpSpPr>
          <p:sp>
            <p:nvSpPr>
              <p:cNvPr id="16" name="Freeform 16"/>
              <p:cNvSpPr/>
              <p:nvPr/>
            </p:nvSpPr>
            <p:spPr>
              <a:xfrm>
                <a:off x="0" y="0"/>
                <a:ext cx="2770010" cy="362016"/>
              </a:xfrm>
              <a:custGeom>
                <a:avLst/>
                <a:gdLst/>
                <a:ahLst/>
                <a:cxnLst/>
                <a:rect l="l" t="t" r="r" b="b"/>
                <a:pathLst>
                  <a:path w="2770010" h="362016">
                    <a:moveTo>
                      <a:pt x="2566810" y="0"/>
                    </a:moveTo>
                    <a:lnTo>
                      <a:pt x="0" y="0"/>
                    </a:lnTo>
                    <a:lnTo>
                      <a:pt x="203200" y="362016"/>
                    </a:lnTo>
                    <a:lnTo>
                      <a:pt x="2770010" y="362016"/>
                    </a:lnTo>
                    <a:lnTo>
                      <a:pt x="2566810" y="0"/>
                    </a:lnTo>
                    <a:close/>
                  </a:path>
                </a:pathLst>
              </a:custGeom>
              <a:solidFill>
                <a:srgbClr val="EB5436">
                  <a:alpha val="72941"/>
                </a:srgbClr>
              </a:solidFill>
            </p:spPr>
            <p:txBody>
              <a:bodyPr/>
              <a:lstStyle/>
              <a:p>
                <a:endParaRPr lang="en-US"/>
              </a:p>
            </p:txBody>
          </p:sp>
          <p:sp>
            <p:nvSpPr>
              <p:cNvPr id="17" name="TextBox 1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3593534">
              <a:off x="-2284126" y="6098182"/>
              <a:ext cx="13655721" cy="1343578"/>
              <a:chOff x="0" y="0"/>
              <a:chExt cx="3605500" cy="354743"/>
            </a:xfrm>
          </p:grpSpPr>
          <p:sp>
            <p:nvSpPr>
              <p:cNvPr id="19" name="Freeform 19"/>
              <p:cNvSpPr/>
              <p:nvPr/>
            </p:nvSpPr>
            <p:spPr>
              <a:xfrm>
                <a:off x="0" y="0"/>
                <a:ext cx="3605500" cy="354743"/>
              </a:xfrm>
              <a:custGeom>
                <a:avLst/>
                <a:gdLst/>
                <a:ahLst/>
                <a:cxnLst/>
                <a:rect l="l" t="t" r="r" b="b"/>
                <a:pathLst>
                  <a:path w="3605500" h="354743">
                    <a:moveTo>
                      <a:pt x="203200" y="0"/>
                    </a:moveTo>
                    <a:lnTo>
                      <a:pt x="3605500" y="0"/>
                    </a:lnTo>
                    <a:lnTo>
                      <a:pt x="3402300" y="354743"/>
                    </a:lnTo>
                    <a:lnTo>
                      <a:pt x="0" y="354743"/>
                    </a:lnTo>
                    <a:lnTo>
                      <a:pt x="203200" y="0"/>
                    </a:lnTo>
                    <a:close/>
                  </a:path>
                </a:pathLst>
              </a:custGeom>
              <a:solidFill>
                <a:srgbClr val="212163"/>
              </a:solidFill>
            </p:spPr>
            <p:txBody>
              <a:bodyPr/>
              <a:lstStyle/>
              <a:p>
                <a:endParaRPr lang="en-US"/>
              </a:p>
            </p:txBody>
          </p:sp>
          <p:sp>
            <p:nvSpPr>
              <p:cNvPr id="20" name="TextBox 2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rot="3568118">
              <a:off x="371646" y="14962747"/>
              <a:ext cx="7418394" cy="352374"/>
            </a:xfrm>
            <a:custGeom>
              <a:avLst/>
              <a:gdLst/>
              <a:ahLst/>
              <a:cxnLst/>
              <a:rect l="l" t="t" r="r" b="b"/>
              <a:pathLst>
                <a:path w="7418394" h="352374">
                  <a:moveTo>
                    <a:pt x="0" y="0"/>
                  </a:moveTo>
                  <a:lnTo>
                    <a:pt x="7418394" y="0"/>
                  </a:lnTo>
                  <a:lnTo>
                    <a:pt x="7418394" y="352373"/>
                  </a:lnTo>
                  <a:lnTo>
                    <a:pt x="0" y="352373"/>
                  </a:lnTo>
                  <a:lnTo>
                    <a:pt x="0" y="0"/>
                  </a:lnTo>
                  <a:close/>
                </a:path>
              </a:pathLst>
            </a:custGeom>
            <a:blipFill>
              <a:blip r:embed="rId2">
                <a:alphaModFix amt="80000"/>
              </a:blip>
              <a:stretch>
                <a:fillRect/>
              </a:stretch>
            </a:blipFill>
          </p:spPr>
          <p:txBody>
            <a:bodyPr/>
            <a:lstStyle/>
            <a:p>
              <a:endParaRPr lang="en-US"/>
            </a:p>
          </p:txBody>
        </p:sp>
        <p:sp>
          <p:nvSpPr>
            <p:cNvPr id="22" name="Freeform 22"/>
            <p:cNvSpPr/>
            <p:nvPr/>
          </p:nvSpPr>
          <p:spPr>
            <a:xfrm rot="7206049">
              <a:off x="-1266138" y="6393625"/>
              <a:ext cx="9716442" cy="461531"/>
            </a:xfrm>
            <a:custGeom>
              <a:avLst/>
              <a:gdLst/>
              <a:ahLst/>
              <a:cxnLst/>
              <a:rect l="l" t="t" r="r" b="b"/>
              <a:pathLst>
                <a:path w="9716442" h="461531">
                  <a:moveTo>
                    <a:pt x="0" y="0"/>
                  </a:moveTo>
                  <a:lnTo>
                    <a:pt x="9716442" y="0"/>
                  </a:lnTo>
                  <a:lnTo>
                    <a:pt x="9716442" y="461531"/>
                  </a:lnTo>
                  <a:lnTo>
                    <a:pt x="0" y="461531"/>
                  </a:lnTo>
                  <a:lnTo>
                    <a:pt x="0" y="0"/>
                  </a:lnTo>
                  <a:close/>
                </a:path>
              </a:pathLst>
            </a:custGeom>
            <a:blipFill>
              <a:blip r:embed="rId2">
                <a:alphaModFix amt="80000"/>
              </a:blip>
              <a:stretch>
                <a:fillRect/>
              </a:stretch>
            </a:blipFill>
          </p:spPr>
          <p:txBody>
            <a:bodyPr/>
            <a:lstStyle/>
            <a:p>
              <a:endParaRPr lang="en-US"/>
            </a:p>
          </p:txBody>
        </p:sp>
        <p:sp>
          <p:nvSpPr>
            <p:cNvPr id="23" name="Freeform 23"/>
            <p:cNvSpPr/>
            <p:nvPr/>
          </p:nvSpPr>
          <p:spPr>
            <a:xfrm rot="7206049">
              <a:off x="-608235" y="6859804"/>
              <a:ext cx="10861047" cy="515900"/>
            </a:xfrm>
            <a:custGeom>
              <a:avLst/>
              <a:gdLst/>
              <a:ahLst/>
              <a:cxnLst/>
              <a:rect l="l" t="t" r="r" b="b"/>
              <a:pathLst>
                <a:path w="10861047" h="515900">
                  <a:moveTo>
                    <a:pt x="0" y="0"/>
                  </a:moveTo>
                  <a:lnTo>
                    <a:pt x="10861047" y="0"/>
                  </a:lnTo>
                  <a:lnTo>
                    <a:pt x="10861047" y="515900"/>
                  </a:lnTo>
                  <a:lnTo>
                    <a:pt x="0" y="515900"/>
                  </a:lnTo>
                  <a:lnTo>
                    <a:pt x="0" y="0"/>
                  </a:lnTo>
                  <a:close/>
                </a:path>
              </a:pathLst>
            </a:custGeom>
            <a:blipFill>
              <a:blip r:embed="rId2">
                <a:alphaModFix amt="80000"/>
              </a:blip>
              <a:stretch>
                <a:fillRect/>
              </a:stretch>
            </a:blipFill>
          </p:spPr>
          <p:txBody>
            <a:bodyPr/>
            <a:lstStyle/>
            <a:p>
              <a:endParaRPr lang="en-US"/>
            </a:p>
          </p:txBody>
        </p:sp>
      </p:grpSp>
      <p:sp>
        <p:nvSpPr>
          <p:cNvPr id="24" name="TextBox 24"/>
          <p:cNvSpPr txBox="1"/>
          <p:nvPr/>
        </p:nvSpPr>
        <p:spPr>
          <a:xfrm>
            <a:off x="3795691" y="1697355"/>
            <a:ext cx="13993719" cy="7879703"/>
          </a:xfrm>
          <a:prstGeom prst="rect">
            <a:avLst/>
          </a:prstGeom>
        </p:spPr>
        <p:txBody>
          <a:bodyPr lIns="0" tIns="0" rIns="0" bIns="0" rtlCol="0" anchor="t">
            <a:spAutoFit/>
          </a:bodyPr>
          <a:lstStyle/>
          <a:p>
            <a:pPr algn="just">
              <a:lnSpc>
                <a:spcPts val="3535"/>
              </a:lnSpc>
            </a:pPr>
            <a:r>
              <a:rPr lang="en-US" sz="2525">
                <a:solidFill>
                  <a:srgbClr val="212163"/>
                </a:solidFill>
                <a:latin typeface="Poppins"/>
              </a:rPr>
              <a:t> A. Providing a monitoring system that is integrated into a database and reporting tool which will allow HR staff and administrator to monitor and print the following HR reports:</a:t>
            </a:r>
          </a:p>
          <a:p>
            <a:pPr marL="545253" lvl="1" indent="-272627" algn="just">
              <a:lnSpc>
                <a:spcPts val="3535"/>
              </a:lnSpc>
              <a:buFont typeface="Arial"/>
              <a:buChar char="•"/>
            </a:pPr>
            <a:r>
              <a:rPr lang="en-US" sz="2525">
                <a:solidFill>
                  <a:srgbClr val="212163"/>
                </a:solidFill>
                <a:latin typeface="Poppins"/>
              </a:rPr>
              <a:t>Applicant application</a:t>
            </a:r>
          </a:p>
          <a:p>
            <a:pPr marL="545253" lvl="1" indent="-272627" algn="just">
              <a:lnSpc>
                <a:spcPts val="3535"/>
              </a:lnSpc>
              <a:buFont typeface="Arial"/>
              <a:buChar char="•"/>
            </a:pPr>
            <a:r>
              <a:rPr lang="en-US" sz="2525">
                <a:solidFill>
                  <a:srgbClr val="212163"/>
                </a:solidFill>
                <a:latin typeface="Poppins"/>
              </a:rPr>
              <a:t>Applicant essay form</a:t>
            </a:r>
          </a:p>
          <a:p>
            <a:pPr marL="545253" lvl="1" indent="-272627" algn="just">
              <a:lnSpc>
                <a:spcPts val="3535"/>
              </a:lnSpc>
              <a:buFont typeface="Arial"/>
              <a:buChar char="•"/>
            </a:pPr>
            <a:r>
              <a:rPr lang="en-US" sz="2525">
                <a:solidFill>
                  <a:srgbClr val="212163"/>
                </a:solidFill>
                <a:latin typeface="Poppins"/>
              </a:rPr>
              <a:t>Employee’s personal information</a:t>
            </a:r>
          </a:p>
          <a:p>
            <a:pPr marL="545253" lvl="1" indent="-272627" algn="just">
              <a:lnSpc>
                <a:spcPts val="3535"/>
              </a:lnSpc>
              <a:buFont typeface="Arial"/>
              <a:buChar char="•"/>
            </a:pPr>
            <a:r>
              <a:rPr lang="en-US" sz="2525">
                <a:solidFill>
                  <a:srgbClr val="212163"/>
                </a:solidFill>
                <a:latin typeface="Poppins"/>
              </a:rPr>
              <a:t>Number of employees per department</a:t>
            </a:r>
          </a:p>
          <a:p>
            <a:pPr marL="545253" lvl="1" indent="-272627" algn="just">
              <a:lnSpc>
                <a:spcPts val="3535"/>
              </a:lnSpc>
              <a:buFont typeface="Arial"/>
              <a:buChar char="•"/>
            </a:pPr>
            <a:r>
              <a:rPr lang="en-US" sz="2525">
                <a:solidFill>
                  <a:srgbClr val="212163"/>
                </a:solidFill>
                <a:latin typeface="Poppins"/>
              </a:rPr>
              <a:t>List of employees who possess masters and doctor’s degree</a:t>
            </a:r>
          </a:p>
          <a:p>
            <a:pPr marL="545253" lvl="1" indent="-272627" algn="just">
              <a:lnSpc>
                <a:spcPts val="3535"/>
              </a:lnSpc>
              <a:buFont typeface="Arial"/>
              <a:buChar char="•"/>
            </a:pPr>
            <a:r>
              <a:rPr lang="en-US" sz="2525">
                <a:solidFill>
                  <a:srgbClr val="212163"/>
                </a:solidFill>
                <a:latin typeface="Poppins"/>
              </a:rPr>
              <a:t>Employee’s year in service</a:t>
            </a:r>
          </a:p>
          <a:p>
            <a:pPr marL="545253" lvl="1" indent="-272627" algn="just">
              <a:lnSpc>
                <a:spcPts val="3535"/>
              </a:lnSpc>
              <a:buFont typeface="Arial"/>
              <a:buChar char="•"/>
            </a:pPr>
            <a:r>
              <a:rPr lang="en-US" sz="2525">
                <a:solidFill>
                  <a:srgbClr val="212163"/>
                </a:solidFill>
                <a:latin typeface="Poppins"/>
              </a:rPr>
              <a:t>List of employees who will retire</a:t>
            </a:r>
          </a:p>
          <a:p>
            <a:pPr marL="545253" lvl="1" indent="-272627" algn="just">
              <a:lnSpc>
                <a:spcPts val="3535"/>
              </a:lnSpc>
              <a:buFont typeface="Arial"/>
              <a:buChar char="•"/>
            </a:pPr>
            <a:r>
              <a:rPr lang="en-US" sz="2525">
                <a:solidFill>
                  <a:srgbClr val="212163"/>
                </a:solidFill>
                <a:latin typeface="Poppins"/>
              </a:rPr>
              <a:t>List of employee’s birthdays per month</a:t>
            </a:r>
          </a:p>
          <a:p>
            <a:pPr marL="545253" lvl="1" indent="-272627" algn="just">
              <a:lnSpc>
                <a:spcPts val="3535"/>
              </a:lnSpc>
              <a:buFont typeface="Arial"/>
              <a:buChar char="•"/>
            </a:pPr>
            <a:r>
              <a:rPr lang="en-US" sz="2525">
                <a:solidFill>
                  <a:srgbClr val="212163"/>
                </a:solidFill>
                <a:latin typeface="Poppins"/>
              </a:rPr>
              <a:t>Employee’s dependent benefits</a:t>
            </a:r>
          </a:p>
          <a:p>
            <a:pPr marL="545253" lvl="1" indent="-272627" algn="just">
              <a:lnSpc>
                <a:spcPts val="3535"/>
              </a:lnSpc>
              <a:buFont typeface="Arial"/>
              <a:buChar char="•"/>
            </a:pPr>
            <a:r>
              <a:rPr lang="en-US" sz="2525">
                <a:solidFill>
                  <a:srgbClr val="212163"/>
                </a:solidFill>
                <a:latin typeface="Poppins"/>
              </a:rPr>
              <a:t>Employee’s contact person</a:t>
            </a:r>
          </a:p>
          <a:p>
            <a:pPr marL="545253" lvl="1" indent="-272627" algn="just">
              <a:lnSpc>
                <a:spcPts val="3535"/>
              </a:lnSpc>
              <a:buFont typeface="Arial"/>
              <a:buChar char="•"/>
            </a:pPr>
            <a:r>
              <a:rPr lang="en-US" sz="2525">
                <a:solidFill>
                  <a:srgbClr val="212163"/>
                </a:solidFill>
                <a:latin typeface="Poppins"/>
              </a:rPr>
              <a:t>Education per department</a:t>
            </a:r>
          </a:p>
          <a:p>
            <a:pPr marL="545253" lvl="1" indent="-272627" algn="just">
              <a:lnSpc>
                <a:spcPts val="3535"/>
              </a:lnSpc>
              <a:buFont typeface="Arial"/>
              <a:buChar char="•"/>
            </a:pPr>
            <a:r>
              <a:rPr lang="en-US" sz="2525">
                <a:solidFill>
                  <a:srgbClr val="212163"/>
                </a:solidFill>
                <a:latin typeface="Poppins"/>
              </a:rPr>
              <a:t>Audit trail log reports</a:t>
            </a:r>
          </a:p>
          <a:p>
            <a:pPr algn="just">
              <a:lnSpc>
                <a:spcPts val="2076"/>
              </a:lnSpc>
            </a:pPr>
            <a:endParaRPr lang="en-US" sz="2525">
              <a:solidFill>
                <a:srgbClr val="212163"/>
              </a:solidFill>
              <a:latin typeface="Poppins"/>
            </a:endParaRPr>
          </a:p>
          <a:p>
            <a:pPr marL="545253" lvl="1" indent="-272627" algn="just">
              <a:lnSpc>
                <a:spcPts val="3535"/>
              </a:lnSpc>
              <a:buFont typeface="Arial"/>
              <a:buChar char="•"/>
            </a:pPr>
            <a:r>
              <a:rPr lang="en-US" sz="2525">
                <a:solidFill>
                  <a:srgbClr val="212163"/>
                </a:solidFill>
                <a:latin typeface="Poppins"/>
              </a:rPr>
              <a:t> Evaluate the HRIS software in order to determine if it complies with the ISO 9126 standards.</a:t>
            </a:r>
          </a:p>
          <a:p>
            <a:pPr marL="545253" lvl="1" indent="-272627" algn="just">
              <a:lnSpc>
                <a:spcPts val="3535"/>
              </a:lnSpc>
              <a:buFont typeface="Arial"/>
              <a:buChar char="•"/>
            </a:pPr>
            <a:r>
              <a:rPr lang="en-US" sz="2525">
                <a:solidFill>
                  <a:srgbClr val="212163"/>
                </a:solidFill>
                <a:latin typeface="Poppins"/>
              </a:rPr>
              <a:t> To prepare implementation plan for the deployment of the HRIS Software.</a:t>
            </a:r>
          </a:p>
        </p:txBody>
      </p:sp>
      <p:sp>
        <p:nvSpPr>
          <p:cNvPr id="25" name="TextBox 25"/>
          <p:cNvSpPr txBox="1"/>
          <p:nvPr/>
        </p:nvSpPr>
        <p:spPr>
          <a:xfrm>
            <a:off x="3795691" y="499760"/>
            <a:ext cx="10525807" cy="1038829"/>
          </a:xfrm>
          <a:prstGeom prst="rect">
            <a:avLst/>
          </a:prstGeom>
        </p:spPr>
        <p:txBody>
          <a:bodyPr lIns="0" tIns="0" rIns="0" bIns="0" rtlCol="0" anchor="t">
            <a:spAutoFit/>
          </a:bodyPr>
          <a:lstStyle/>
          <a:p>
            <a:pPr>
              <a:lnSpc>
                <a:spcPts val="7646"/>
              </a:lnSpc>
            </a:pPr>
            <a:r>
              <a:rPr lang="en-US" sz="6766" spc="-202">
                <a:solidFill>
                  <a:srgbClr val="00004D"/>
                </a:solidFill>
                <a:latin typeface="Poppins Bold"/>
              </a:rPr>
              <a:t>OBJECTIVE OF THE STUDY</a:t>
            </a:r>
          </a:p>
        </p:txBody>
      </p:sp>
      <p:sp>
        <p:nvSpPr>
          <p:cNvPr id="27" name="TextBox 26">
            <a:extLst>
              <a:ext uri="{FF2B5EF4-FFF2-40B4-BE49-F238E27FC236}">
                <a16:creationId xmlns:a16="http://schemas.microsoft.com/office/drawing/2014/main" id="{0F0C1F23-FA53-4050-BB1D-002FA8522C1F}"/>
              </a:ext>
            </a:extLst>
          </p:cNvPr>
          <p:cNvSpPr txBox="1"/>
          <p:nvPr/>
        </p:nvSpPr>
        <p:spPr>
          <a:xfrm>
            <a:off x="1995174" y="9796260"/>
            <a:ext cx="2590800" cy="400110"/>
          </a:xfrm>
          <a:prstGeom prst="rect">
            <a:avLst/>
          </a:prstGeom>
          <a:noFill/>
        </p:spPr>
        <p:txBody>
          <a:bodyPr wrap="square" rtlCol="0">
            <a:spAutoFit/>
          </a:bodyPr>
          <a:lstStyle/>
          <a:p>
            <a:r>
              <a:rPr lang="en-US" sz="2000" b="1" dirty="0">
                <a:solidFill>
                  <a:srgbClr val="FF0000"/>
                </a:solidFill>
                <a:latin typeface="Cambria" panose="02040503050406030204" pitchFamily="18" charset="0"/>
                <a:ea typeface="Cambria" panose="02040503050406030204" pitchFamily="18" charset="0"/>
              </a:rPr>
              <a:t>Final Defense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9574" y="2221959"/>
            <a:ext cx="16368852" cy="6730499"/>
            <a:chOff x="0" y="0"/>
            <a:chExt cx="4311138" cy="1772642"/>
          </a:xfrm>
        </p:grpSpPr>
        <p:sp>
          <p:nvSpPr>
            <p:cNvPr id="3" name="Freeform 3"/>
            <p:cNvSpPr/>
            <p:nvPr/>
          </p:nvSpPr>
          <p:spPr>
            <a:xfrm>
              <a:off x="0" y="0"/>
              <a:ext cx="4311138" cy="1772642"/>
            </a:xfrm>
            <a:custGeom>
              <a:avLst/>
              <a:gdLst/>
              <a:ahLst/>
              <a:cxnLst/>
              <a:rect l="l" t="t" r="r" b="b"/>
              <a:pathLst>
                <a:path w="4311138" h="1772642">
                  <a:moveTo>
                    <a:pt x="0" y="0"/>
                  </a:moveTo>
                  <a:lnTo>
                    <a:pt x="4311138" y="0"/>
                  </a:lnTo>
                  <a:lnTo>
                    <a:pt x="4311138" y="1772642"/>
                  </a:lnTo>
                  <a:lnTo>
                    <a:pt x="0" y="1772642"/>
                  </a:lnTo>
                  <a:close/>
                </a:path>
              </a:pathLst>
            </a:custGeom>
            <a:solidFill>
              <a:srgbClr val="212163"/>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761940" y="1450434"/>
            <a:ext cx="10764119" cy="1543050"/>
            <a:chOff x="0" y="0"/>
            <a:chExt cx="2834994" cy="406400"/>
          </a:xfrm>
        </p:grpSpPr>
        <p:sp>
          <p:nvSpPr>
            <p:cNvPr id="6" name="Freeform 6"/>
            <p:cNvSpPr/>
            <p:nvPr/>
          </p:nvSpPr>
          <p:spPr>
            <a:xfrm>
              <a:off x="0" y="0"/>
              <a:ext cx="2834994" cy="406400"/>
            </a:xfrm>
            <a:custGeom>
              <a:avLst/>
              <a:gdLst/>
              <a:ahLst/>
              <a:cxnLst/>
              <a:rect l="l" t="t" r="r" b="b"/>
              <a:pathLst>
                <a:path w="2834994" h="406400">
                  <a:moveTo>
                    <a:pt x="2631794" y="0"/>
                  </a:moveTo>
                  <a:cubicBezTo>
                    <a:pt x="2744019" y="0"/>
                    <a:pt x="2834994" y="90976"/>
                    <a:pt x="2834994" y="203200"/>
                  </a:cubicBezTo>
                  <a:cubicBezTo>
                    <a:pt x="2834994" y="315424"/>
                    <a:pt x="2744019" y="406400"/>
                    <a:pt x="2631794" y="406400"/>
                  </a:cubicBezTo>
                  <a:lnTo>
                    <a:pt x="203200" y="406400"/>
                  </a:lnTo>
                  <a:cubicBezTo>
                    <a:pt x="90976" y="406400"/>
                    <a:pt x="0" y="315424"/>
                    <a:pt x="0" y="203200"/>
                  </a:cubicBezTo>
                  <a:cubicBezTo>
                    <a:pt x="0" y="90976"/>
                    <a:pt x="90976" y="0"/>
                    <a:pt x="203200" y="0"/>
                  </a:cubicBezTo>
                  <a:close/>
                </a:path>
              </a:pathLst>
            </a:custGeom>
            <a:solidFill>
              <a:srgbClr val="F5F5F5"/>
            </a:solidFill>
          </p:spPr>
          <p:txBody>
            <a:bodyPr/>
            <a:lstStyle/>
            <a:p>
              <a:endParaRPr lang="en-US"/>
            </a:p>
          </p:txBody>
        </p:sp>
        <p:sp>
          <p:nvSpPr>
            <p:cNvPr id="7" name="TextBox 7"/>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983687" y="1334542"/>
            <a:ext cx="10320626" cy="1479475"/>
            <a:chOff x="0" y="0"/>
            <a:chExt cx="2834994" cy="406400"/>
          </a:xfrm>
        </p:grpSpPr>
        <p:sp>
          <p:nvSpPr>
            <p:cNvPr id="9" name="Freeform 9"/>
            <p:cNvSpPr/>
            <p:nvPr/>
          </p:nvSpPr>
          <p:spPr>
            <a:xfrm>
              <a:off x="0" y="0"/>
              <a:ext cx="2834994" cy="406400"/>
            </a:xfrm>
            <a:custGeom>
              <a:avLst/>
              <a:gdLst/>
              <a:ahLst/>
              <a:cxnLst/>
              <a:rect l="l" t="t" r="r" b="b"/>
              <a:pathLst>
                <a:path w="2834994" h="406400">
                  <a:moveTo>
                    <a:pt x="2631794" y="0"/>
                  </a:moveTo>
                  <a:cubicBezTo>
                    <a:pt x="2744019" y="0"/>
                    <a:pt x="2834994" y="90976"/>
                    <a:pt x="2834994" y="203200"/>
                  </a:cubicBezTo>
                  <a:cubicBezTo>
                    <a:pt x="2834994" y="315424"/>
                    <a:pt x="2744019" y="406400"/>
                    <a:pt x="2631794" y="406400"/>
                  </a:cubicBezTo>
                  <a:lnTo>
                    <a:pt x="203200" y="406400"/>
                  </a:lnTo>
                  <a:cubicBezTo>
                    <a:pt x="90976" y="406400"/>
                    <a:pt x="0" y="315424"/>
                    <a:pt x="0" y="203200"/>
                  </a:cubicBezTo>
                  <a:cubicBezTo>
                    <a:pt x="0" y="90976"/>
                    <a:pt x="90976" y="0"/>
                    <a:pt x="203200" y="0"/>
                  </a:cubicBezTo>
                  <a:close/>
                </a:path>
              </a:pathLst>
            </a:custGeom>
            <a:solidFill>
              <a:srgbClr val="FE6544"/>
            </a:solidFill>
          </p:spPr>
          <p:txBody>
            <a:bodyPr/>
            <a:lstStyle/>
            <a:p>
              <a:endParaRPr lang="en-US"/>
            </a:p>
          </p:txBody>
        </p:sp>
        <p:sp>
          <p:nvSpPr>
            <p:cNvPr id="10" name="TextBox 10"/>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4404963" y="1610750"/>
            <a:ext cx="9478073" cy="909688"/>
          </a:xfrm>
          <a:prstGeom prst="rect">
            <a:avLst/>
          </a:prstGeom>
        </p:spPr>
        <p:txBody>
          <a:bodyPr lIns="0" tIns="0" rIns="0" bIns="0" rtlCol="0" anchor="t">
            <a:spAutoFit/>
          </a:bodyPr>
          <a:lstStyle/>
          <a:p>
            <a:pPr algn="ctr">
              <a:lnSpc>
                <a:spcPts val="6665"/>
              </a:lnSpc>
            </a:pPr>
            <a:r>
              <a:rPr lang="en-US" sz="5898" spc="-176">
                <a:solidFill>
                  <a:srgbClr val="FFFFFF"/>
                </a:solidFill>
                <a:latin typeface="Poppins Bold"/>
              </a:rPr>
              <a:t>SCOPE AND LIMITATION</a:t>
            </a:r>
          </a:p>
        </p:txBody>
      </p:sp>
      <p:sp>
        <p:nvSpPr>
          <p:cNvPr id="12" name="Freeform 12"/>
          <p:cNvSpPr/>
          <p:nvPr/>
        </p:nvSpPr>
        <p:spPr>
          <a:xfrm flipV="1">
            <a:off x="-1351023" y="-320040"/>
            <a:ext cx="6682194" cy="3716970"/>
          </a:xfrm>
          <a:custGeom>
            <a:avLst/>
            <a:gdLst/>
            <a:ahLst/>
            <a:cxnLst/>
            <a:rect l="l" t="t" r="r" b="b"/>
            <a:pathLst>
              <a:path w="6682194" h="3716970">
                <a:moveTo>
                  <a:pt x="0" y="3716970"/>
                </a:moveTo>
                <a:lnTo>
                  <a:pt x="6682194" y="3716970"/>
                </a:lnTo>
                <a:lnTo>
                  <a:pt x="6682194" y="0"/>
                </a:lnTo>
                <a:lnTo>
                  <a:pt x="0" y="0"/>
                </a:lnTo>
                <a:lnTo>
                  <a:pt x="0" y="37169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flipH="1" flipV="1">
            <a:off x="12956829" y="-320040"/>
            <a:ext cx="6682194" cy="3716970"/>
          </a:xfrm>
          <a:custGeom>
            <a:avLst/>
            <a:gdLst/>
            <a:ahLst/>
            <a:cxnLst/>
            <a:rect l="l" t="t" r="r" b="b"/>
            <a:pathLst>
              <a:path w="6682194" h="3716970">
                <a:moveTo>
                  <a:pt x="6682194" y="3716970"/>
                </a:moveTo>
                <a:lnTo>
                  <a:pt x="0" y="3716970"/>
                </a:lnTo>
                <a:lnTo>
                  <a:pt x="0" y="0"/>
                </a:lnTo>
                <a:lnTo>
                  <a:pt x="6682194" y="0"/>
                </a:lnTo>
                <a:lnTo>
                  <a:pt x="6682194" y="37169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4"/>
          <p:cNvSpPr txBox="1"/>
          <p:nvPr/>
        </p:nvSpPr>
        <p:spPr>
          <a:xfrm>
            <a:off x="2021451" y="4040733"/>
            <a:ext cx="14245098" cy="3221990"/>
          </a:xfrm>
          <a:prstGeom prst="rect">
            <a:avLst/>
          </a:prstGeom>
        </p:spPr>
        <p:txBody>
          <a:bodyPr lIns="0" tIns="0" rIns="0" bIns="0" rtlCol="0" anchor="t">
            <a:spAutoFit/>
          </a:bodyPr>
          <a:lstStyle/>
          <a:p>
            <a:pPr algn="just">
              <a:lnSpc>
                <a:spcPts val="3639"/>
              </a:lnSpc>
            </a:pPr>
            <a:r>
              <a:rPr lang="en-US" sz="2799">
                <a:solidFill>
                  <a:srgbClr val="FFFFFF"/>
                </a:solidFill>
                <a:latin typeface="Poppins"/>
              </a:rPr>
              <a:t>The Scope and Delimitation of the Study should include brief statement of the general purpose of the study, target users/beneficiaries of the study, the period of the study features of the proposed software.</a:t>
            </a:r>
          </a:p>
          <a:p>
            <a:pPr algn="just">
              <a:lnSpc>
                <a:spcPts val="3639"/>
              </a:lnSpc>
            </a:pPr>
            <a:endParaRPr lang="en-US" sz="2799">
              <a:solidFill>
                <a:srgbClr val="FFFFFF"/>
              </a:solidFill>
              <a:latin typeface="Poppins"/>
            </a:endParaRPr>
          </a:p>
          <a:p>
            <a:pPr algn="just">
              <a:lnSpc>
                <a:spcPts val="3639"/>
              </a:lnSpc>
            </a:pPr>
            <a:r>
              <a:rPr lang="en-US" sz="2799">
                <a:solidFill>
                  <a:srgbClr val="FFFFFF"/>
                </a:solidFill>
                <a:latin typeface="Poppins"/>
              </a:rPr>
              <a:t>The Limitation of the study includes the weakness of the study beyond the control of the researchers. This section may be not be included in the study if there is no such weaknesses of the study beyond the control of the researcher. </a:t>
            </a:r>
          </a:p>
        </p:txBody>
      </p:sp>
      <p:grpSp>
        <p:nvGrpSpPr>
          <p:cNvPr id="15" name="Group 15"/>
          <p:cNvGrpSpPr/>
          <p:nvPr/>
        </p:nvGrpSpPr>
        <p:grpSpPr>
          <a:xfrm>
            <a:off x="-1522364" y="10017304"/>
            <a:ext cx="21354623" cy="2652117"/>
            <a:chOff x="0" y="0"/>
            <a:chExt cx="5624263" cy="698500"/>
          </a:xfrm>
        </p:grpSpPr>
        <p:sp>
          <p:nvSpPr>
            <p:cNvPr id="16" name="Freeform 16"/>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212163"/>
            </a:solidFill>
          </p:spPr>
          <p:txBody>
            <a:bodyPr/>
            <a:lstStyle/>
            <a:p>
              <a:endParaRPr lang="en-US"/>
            </a:p>
          </p:txBody>
        </p:sp>
        <p:sp>
          <p:nvSpPr>
            <p:cNvPr id="17" name="TextBox 1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2741299" y="10017304"/>
            <a:ext cx="12805402" cy="1190264"/>
            <a:chOff x="0" y="0"/>
            <a:chExt cx="6558355" cy="609600"/>
          </a:xfrm>
        </p:grpSpPr>
        <p:sp>
          <p:nvSpPr>
            <p:cNvPr id="19" name="Freeform 19"/>
            <p:cNvSpPr/>
            <p:nvPr/>
          </p:nvSpPr>
          <p:spPr>
            <a:xfrm>
              <a:off x="0" y="0"/>
              <a:ext cx="6558355" cy="609600"/>
            </a:xfrm>
            <a:custGeom>
              <a:avLst/>
              <a:gdLst/>
              <a:ahLst/>
              <a:cxnLst/>
              <a:rect l="l" t="t" r="r" b="b"/>
              <a:pathLst>
                <a:path w="6558355" h="609600">
                  <a:moveTo>
                    <a:pt x="203200" y="609600"/>
                  </a:moveTo>
                  <a:lnTo>
                    <a:pt x="6355155" y="609600"/>
                  </a:lnTo>
                  <a:lnTo>
                    <a:pt x="6558355" y="0"/>
                  </a:lnTo>
                  <a:lnTo>
                    <a:pt x="0" y="0"/>
                  </a:lnTo>
                  <a:lnTo>
                    <a:pt x="203200" y="609600"/>
                  </a:lnTo>
                  <a:close/>
                </a:path>
              </a:pathLst>
            </a:custGeom>
            <a:solidFill>
              <a:srgbClr val="FE6544"/>
            </a:solidFill>
          </p:spPr>
          <p:txBody>
            <a:bodyPr/>
            <a:lstStyle/>
            <a:p>
              <a:endParaRPr lang="en-US"/>
            </a:p>
          </p:txBody>
        </p:sp>
        <p:sp>
          <p:nvSpPr>
            <p:cNvPr id="20" name="TextBox 20"/>
            <p:cNvSpPr txBox="1"/>
            <p:nvPr/>
          </p:nvSpPr>
          <p:spPr>
            <a:xfrm>
              <a:off x="127000" y="-57150"/>
              <a:ext cx="558800" cy="666750"/>
            </a:xfrm>
            <a:prstGeom prst="rect">
              <a:avLst/>
            </a:prstGeom>
          </p:spPr>
          <p:txBody>
            <a:bodyPr lIns="50800" tIns="50800" rIns="50800" bIns="50800" rtlCol="0" anchor="ctr"/>
            <a:lstStyle/>
            <a:p>
              <a:pPr algn="ctr">
                <a:lnSpc>
                  <a:spcPts val="2659"/>
                </a:lnSpc>
              </a:pPr>
              <a:endParaRPr/>
            </a:p>
          </p:txBody>
        </p:sp>
      </p:grpSp>
      <p:sp>
        <p:nvSpPr>
          <p:cNvPr id="22" name="TextBox 21">
            <a:extLst>
              <a:ext uri="{FF2B5EF4-FFF2-40B4-BE49-F238E27FC236}">
                <a16:creationId xmlns:a16="http://schemas.microsoft.com/office/drawing/2014/main" id="{634A13F9-E213-4B74-9E4B-F491ECFC7AA1}"/>
              </a:ext>
            </a:extLst>
          </p:cNvPr>
          <p:cNvSpPr txBox="1"/>
          <p:nvPr/>
        </p:nvSpPr>
        <p:spPr>
          <a:xfrm>
            <a:off x="328586" y="9549818"/>
            <a:ext cx="2590800" cy="400110"/>
          </a:xfrm>
          <a:prstGeom prst="rect">
            <a:avLst/>
          </a:prstGeom>
          <a:noFill/>
        </p:spPr>
        <p:txBody>
          <a:bodyPr wrap="square" rtlCol="0">
            <a:spAutoFit/>
          </a:bodyPr>
          <a:lstStyle/>
          <a:p>
            <a:r>
              <a:rPr lang="en-US" sz="2000" b="1" dirty="0">
                <a:solidFill>
                  <a:srgbClr val="FF0000"/>
                </a:solidFill>
                <a:latin typeface="Cambria" panose="02040503050406030204" pitchFamily="18" charset="0"/>
                <a:ea typeface="Cambria" panose="02040503050406030204" pitchFamily="18" charset="0"/>
              </a:rPr>
              <a:t>Final Defense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2616759" y="-2879430"/>
            <a:ext cx="6412449" cy="16045860"/>
            <a:chOff x="0" y="0"/>
            <a:chExt cx="8549932" cy="21394480"/>
          </a:xfrm>
        </p:grpSpPr>
        <p:grpSp>
          <p:nvGrpSpPr>
            <p:cNvPr id="3" name="Group 3"/>
            <p:cNvGrpSpPr/>
            <p:nvPr/>
          </p:nvGrpSpPr>
          <p:grpSpPr>
            <a:xfrm>
              <a:off x="191964" y="13013628"/>
              <a:ext cx="5545720" cy="4746900"/>
              <a:chOff x="0" y="0"/>
              <a:chExt cx="830882" cy="711200"/>
            </a:xfrm>
          </p:grpSpPr>
          <p:sp>
            <p:nvSpPr>
              <p:cNvPr id="4" name="Freeform 4"/>
              <p:cNvSpPr/>
              <p:nvPr/>
            </p:nvSpPr>
            <p:spPr>
              <a:xfrm>
                <a:off x="0" y="0"/>
                <a:ext cx="830882" cy="711200"/>
              </a:xfrm>
              <a:custGeom>
                <a:avLst/>
                <a:gdLst/>
                <a:ahLst/>
                <a:cxnLst/>
                <a:rect l="l" t="t" r="r" b="b"/>
                <a:pathLst>
                  <a:path w="830882" h="711200">
                    <a:moveTo>
                      <a:pt x="415441" y="0"/>
                    </a:moveTo>
                    <a:lnTo>
                      <a:pt x="830882" y="711200"/>
                    </a:lnTo>
                    <a:lnTo>
                      <a:pt x="0" y="711200"/>
                    </a:lnTo>
                    <a:lnTo>
                      <a:pt x="415441" y="0"/>
                    </a:lnTo>
                    <a:close/>
                  </a:path>
                </a:pathLst>
              </a:custGeom>
              <a:solidFill>
                <a:srgbClr val="EB5436"/>
              </a:solidFill>
            </p:spPr>
            <p:txBody>
              <a:bodyPr/>
              <a:lstStyle/>
              <a:p>
                <a:endParaRPr lang="en-US"/>
              </a:p>
            </p:txBody>
          </p:sp>
          <p:sp>
            <p:nvSpPr>
              <p:cNvPr id="5" name="TextBox 5"/>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3576229">
              <a:off x="-2051216" y="15053118"/>
              <a:ext cx="11503957" cy="1832708"/>
              <a:chOff x="0" y="0"/>
              <a:chExt cx="2272387" cy="362016"/>
            </a:xfrm>
          </p:grpSpPr>
          <p:sp>
            <p:nvSpPr>
              <p:cNvPr id="7" name="Freeform 7"/>
              <p:cNvSpPr/>
              <p:nvPr/>
            </p:nvSpPr>
            <p:spPr>
              <a:xfrm>
                <a:off x="0" y="0"/>
                <a:ext cx="2272386" cy="362016"/>
              </a:xfrm>
              <a:custGeom>
                <a:avLst/>
                <a:gdLst/>
                <a:ahLst/>
                <a:cxnLst/>
                <a:rect l="l" t="t" r="r" b="b"/>
                <a:pathLst>
                  <a:path w="2272386" h="362016">
                    <a:moveTo>
                      <a:pt x="2069186" y="0"/>
                    </a:moveTo>
                    <a:lnTo>
                      <a:pt x="0" y="0"/>
                    </a:lnTo>
                    <a:lnTo>
                      <a:pt x="203200" y="362016"/>
                    </a:lnTo>
                    <a:lnTo>
                      <a:pt x="2272386" y="362016"/>
                    </a:lnTo>
                    <a:lnTo>
                      <a:pt x="2069186" y="0"/>
                    </a:lnTo>
                    <a:close/>
                  </a:path>
                </a:pathLst>
              </a:custGeom>
              <a:solidFill>
                <a:srgbClr val="212163"/>
              </a:solidFill>
            </p:spPr>
            <p:txBody>
              <a:bodyPr/>
              <a:lstStyle/>
              <a:p>
                <a:endParaRPr lang="en-US"/>
              </a:p>
            </p:txBody>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1257033" y="1958649"/>
              <a:ext cx="4252481" cy="3639943"/>
              <a:chOff x="0" y="0"/>
              <a:chExt cx="830882" cy="711200"/>
            </a:xfrm>
          </p:grpSpPr>
          <p:sp>
            <p:nvSpPr>
              <p:cNvPr id="10" name="Freeform 10"/>
              <p:cNvSpPr/>
              <p:nvPr/>
            </p:nvSpPr>
            <p:spPr>
              <a:xfrm>
                <a:off x="0" y="0"/>
                <a:ext cx="830882" cy="711200"/>
              </a:xfrm>
              <a:custGeom>
                <a:avLst/>
                <a:gdLst/>
                <a:ahLst/>
                <a:cxnLst/>
                <a:rect l="l" t="t" r="r" b="b"/>
                <a:pathLst>
                  <a:path w="830882" h="711200">
                    <a:moveTo>
                      <a:pt x="415441" y="0"/>
                    </a:moveTo>
                    <a:lnTo>
                      <a:pt x="830882" y="711200"/>
                    </a:lnTo>
                    <a:lnTo>
                      <a:pt x="0" y="711200"/>
                    </a:lnTo>
                    <a:lnTo>
                      <a:pt x="415441" y="0"/>
                    </a:lnTo>
                    <a:close/>
                  </a:path>
                </a:pathLst>
              </a:custGeom>
              <a:solidFill>
                <a:srgbClr val="212163"/>
              </a:solidFill>
            </p:spPr>
            <p:txBody>
              <a:bodyPr/>
              <a:lstStyle/>
              <a:p>
                <a:endParaRPr lang="en-US"/>
              </a:p>
            </p:txBody>
          </p:sp>
          <p:sp>
            <p:nvSpPr>
              <p:cNvPr id="11" name="TextBox 11"/>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3593534">
              <a:off x="-1749974" y="4712265"/>
              <a:ext cx="12010298" cy="1937067"/>
              <a:chOff x="0" y="0"/>
              <a:chExt cx="2199494" cy="354743"/>
            </a:xfrm>
          </p:grpSpPr>
          <p:sp>
            <p:nvSpPr>
              <p:cNvPr id="13" name="Freeform 13"/>
              <p:cNvSpPr/>
              <p:nvPr/>
            </p:nvSpPr>
            <p:spPr>
              <a:xfrm>
                <a:off x="0" y="0"/>
                <a:ext cx="2199494" cy="354743"/>
              </a:xfrm>
              <a:custGeom>
                <a:avLst/>
                <a:gdLst/>
                <a:ahLst/>
                <a:cxnLst/>
                <a:rect l="l" t="t" r="r" b="b"/>
                <a:pathLst>
                  <a:path w="2199494" h="354743">
                    <a:moveTo>
                      <a:pt x="203200" y="0"/>
                    </a:moveTo>
                    <a:lnTo>
                      <a:pt x="2199494" y="0"/>
                    </a:lnTo>
                    <a:lnTo>
                      <a:pt x="1996294" y="354743"/>
                    </a:lnTo>
                    <a:lnTo>
                      <a:pt x="0" y="354743"/>
                    </a:lnTo>
                    <a:lnTo>
                      <a:pt x="203200" y="0"/>
                    </a:lnTo>
                    <a:close/>
                  </a:path>
                </a:pathLst>
              </a:custGeom>
              <a:solidFill>
                <a:srgbClr val="EB5436"/>
              </a:solidFill>
            </p:spPr>
            <p:txBody>
              <a:bodyPr/>
              <a:lstStyle/>
              <a:p>
                <a:endParaRPr lang="en-US"/>
              </a:p>
            </p:txBody>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3576229">
              <a:off x="-269166" y="13937830"/>
              <a:ext cx="9947283" cy="1300024"/>
              <a:chOff x="0" y="0"/>
              <a:chExt cx="2770010" cy="362016"/>
            </a:xfrm>
          </p:grpSpPr>
          <p:sp>
            <p:nvSpPr>
              <p:cNvPr id="16" name="Freeform 16"/>
              <p:cNvSpPr/>
              <p:nvPr/>
            </p:nvSpPr>
            <p:spPr>
              <a:xfrm>
                <a:off x="0" y="0"/>
                <a:ext cx="2770010" cy="362016"/>
              </a:xfrm>
              <a:custGeom>
                <a:avLst/>
                <a:gdLst/>
                <a:ahLst/>
                <a:cxnLst/>
                <a:rect l="l" t="t" r="r" b="b"/>
                <a:pathLst>
                  <a:path w="2770010" h="362016">
                    <a:moveTo>
                      <a:pt x="2566810" y="0"/>
                    </a:moveTo>
                    <a:lnTo>
                      <a:pt x="0" y="0"/>
                    </a:lnTo>
                    <a:lnTo>
                      <a:pt x="203200" y="362016"/>
                    </a:lnTo>
                    <a:lnTo>
                      <a:pt x="2770010" y="362016"/>
                    </a:lnTo>
                    <a:lnTo>
                      <a:pt x="2566810" y="0"/>
                    </a:lnTo>
                    <a:close/>
                  </a:path>
                </a:pathLst>
              </a:custGeom>
              <a:solidFill>
                <a:srgbClr val="EB5436">
                  <a:alpha val="72941"/>
                </a:srgbClr>
              </a:solidFill>
            </p:spPr>
            <p:txBody>
              <a:bodyPr/>
              <a:lstStyle/>
              <a:p>
                <a:endParaRPr lang="en-US"/>
              </a:p>
            </p:txBody>
          </p:sp>
          <p:sp>
            <p:nvSpPr>
              <p:cNvPr id="17" name="TextBox 1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3593534">
              <a:off x="-2284126" y="6098182"/>
              <a:ext cx="13655721" cy="1343578"/>
              <a:chOff x="0" y="0"/>
              <a:chExt cx="3605500" cy="354743"/>
            </a:xfrm>
          </p:grpSpPr>
          <p:sp>
            <p:nvSpPr>
              <p:cNvPr id="19" name="Freeform 19"/>
              <p:cNvSpPr/>
              <p:nvPr/>
            </p:nvSpPr>
            <p:spPr>
              <a:xfrm>
                <a:off x="0" y="0"/>
                <a:ext cx="3605500" cy="354743"/>
              </a:xfrm>
              <a:custGeom>
                <a:avLst/>
                <a:gdLst/>
                <a:ahLst/>
                <a:cxnLst/>
                <a:rect l="l" t="t" r="r" b="b"/>
                <a:pathLst>
                  <a:path w="3605500" h="354743">
                    <a:moveTo>
                      <a:pt x="203200" y="0"/>
                    </a:moveTo>
                    <a:lnTo>
                      <a:pt x="3605500" y="0"/>
                    </a:lnTo>
                    <a:lnTo>
                      <a:pt x="3402300" y="354743"/>
                    </a:lnTo>
                    <a:lnTo>
                      <a:pt x="0" y="354743"/>
                    </a:lnTo>
                    <a:lnTo>
                      <a:pt x="203200" y="0"/>
                    </a:lnTo>
                    <a:close/>
                  </a:path>
                </a:pathLst>
              </a:custGeom>
              <a:solidFill>
                <a:srgbClr val="212163"/>
              </a:solidFill>
            </p:spPr>
            <p:txBody>
              <a:bodyPr/>
              <a:lstStyle/>
              <a:p>
                <a:endParaRPr lang="en-US"/>
              </a:p>
            </p:txBody>
          </p:sp>
          <p:sp>
            <p:nvSpPr>
              <p:cNvPr id="20" name="TextBox 2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rot="3568118">
              <a:off x="371646" y="14962747"/>
              <a:ext cx="7418394" cy="352374"/>
            </a:xfrm>
            <a:custGeom>
              <a:avLst/>
              <a:gdLst/>
              <a:ahLst/>
              <a:cxnLst/>
              <a:rect l="l" t="t" r="r" b="b"/>
              <a:pathLst>
                <a:path w="7418394" h="352374">
                  <a:moveTo>
                    <a:pt x="0" y="0"/>
                  </a:moveTo>
                  <a:lnTo>
                    <a:pt x="7418394" y="0"/>
                  </a:lnTo>
                  <a:lnTo>
                    <a:pt x="7418394" y="352373"/>
                  </a:lnTo>
                  <a:lnTo>
                    <a:pt x="0" y="352373"/>
                  </a:lnTo>
                  <a:lnTo>
                    <a:pt x="0" y="0"/>
                  </a:lnTo>
                  <a:close/>
                </a:path>
              </a:pathLst>
            </a:custGeom>
            <a:blipFill>
              <a:blip r:embed="rId2">
                <a:alphaModFix amt="80000"/>
              </a:blip>
              <a:stretch>
                <a:fillRect/>
              </a:stretch>
            </a:blipFill>
          </p:spPr>
          <p:txBody>
            <a:bodyPr/>
            <a:lstStyle/>
            <a:p>
              <a:endParaRPr lang="en-US"/>
            </a:p>
          </p:txBody>
        </p:sp>
        <p:sp>
          <p:nvSpPr>
            <p:cNvPr id="22" name="Freeform 22"/>
            <p:cNvSpPr/>
            <p:nvPr/>
          </p:nvSpPr>
          <p:spPr>
            <a:xfrm rot="7206049">
              <a:off x="-1266138" y="6393625"/>
              <a:ext cx="9716442" cy="461531"/>
            </a:xfrm>
            <a:custGeom>
              <a:avLst/>
              <a:gdLst/>
              <a:ahLst/>
              <a:cxnLst/>
              <a:rect l="l" t="t" r="r" b="b"/>
              <a:pathLst>
                <a:path w="9716442" h="461531">
                  <a:moveTo>
                    <a:pt x="0" y="0"/>
                  </a:moveTo>
                  <a:lnTo>
                    <a:pt x="9716442" y="0"/>
                  </a:lnTo>
                  <a:lnTo>
                    <a:pt x="9716442" y="461531"/>
                  </a:lnTo>
                  <a:lnTo>
                    <a:pt x="0" y="461531"/>
                  </a:lnTo>
                  <a:lnTo>
                    <a:pt x="0" y="0"/>
                  </a:lnTo>
                  <a:close/>
                </a:path>
              </a:pathLst>
            </a:custGeom>
            <a:blipFill>
              <a:blip r:embed="rId2">
                <a:alphaModFix amt="80000"/>
              </a:blip>
              <a:stretch>
                <a:fillRect/>
              </a:stretch>
            </a:blipFill>
          </p:spPr>
          <p:txBody>
            <a:bodyPr/>
            <a:lstStyle/>
            <a:p>
              <a:endParaRPr lang="en-US"/>
            </a:p>
          </p:txBody>
        </p:sp>
        <p:sp>
          <p:nvSpPr>
            <p:cNvPr id="23" name="Freeform 23"/>
            <p:cNvSpPr/>
            <p:nvPr/>
          </p:nvSpPr>
          <p:spPr>
            <a:xfrm rot="7206049">
              <a:off x="-608235" y="6859804"/>
              <a:ext cx="10861047" cy="515900"/>
            </a:xfrm>
            <a:custGeom>
              <a:avLst/>
              <a:gdLst/>
              <a:ahLst/>
              <a:cxnLst/>
              <a:rect l="l" t="t" r="r" b="b"/>
              <a:pathLst>
                <a:path w="10861047" h="515900">
                  <a:moveTo>
                    <a:pt x="0" y="0"/>
                  </a:moveTo>
                  <a:lnTo>
                    <a:pt x="10861047" y="0"/>
                  </a:lnTo>
                  <a:lnTo>
                    <a:pt x="10861047" y="515900"/>
                  </a:lnTo>
                  <a:lnTo>
                    <a:pt x="0" y="515900"/>
                  </a:lnTo>
                  <a:lnTo>
                    <a:pt x="0" y="0"/>
                  </a:lnTo>
                  <a:close/>
                </a:path>
              </a:pathLst>
            </a:custGeom>
            <a:blipFill>
              <a:blip r:embed="rId2">
                <a:alphaModFix amt="80000"/>
              </a:blip>
              <a:stretch>
                <a:fillRect/>
              </a:stretch>
            </a:blipFill>
          </p:spPr>
          <p:txBody>
            <a:bodyPr/>
            <a:lstStyle/>
            <a:p>
              <a:endParaRPr lang="en-US"/>
            </a:p>
          </p:txBody>
        </p:sp>
      </p:grpSp>
      <p:sp>
        <p:nvSpPr>
          <p:cNvPr id="25" name="TextBox 25"/>
          <p:cNvSpPr txBox="1"/>
          <p:nvPr/>
        </p:nvSpPr>
        <p:spPr>
          <a:xfrm>
            <a:off x="3795691" y="499760"/>
            <a:ext cx="11977709" cy="974626"/>
          </a:xfrm>
          <a:prstGeom prst="rect">
            <a:avLst/>
          </a:prstGeom>
        </p:spPr>
        <p:txBody>
          <a:bodyPr wrap="square" lIns="0" tIns="0" rIns="0" bIns="0" rtlCol="0" anchor="t">
            <a:spAutoFit/>
          </a:bodyPr>
          <a:lstStyle/>
          <a:p>
            <a:pPr>
              <a:lnSpc>
                <a:spcPts val="7646"/>
              </a:lnSpc>
            </a:pPr>
            <a:r>
              <a:rPr lang="en-US" sz="6766" spc="-202" dirty="0">
                <a:solidFill>
                  <a:srgbClr val="00004D"/>
                </a:solidFill>
                <a:latin typeface="Poppins Bold"/>
              </a:rPr>
              <a:t>RESEARCH METHODOLOGY</a:t>
            </a:r>
          </a:p>
        </p:txBody>
      </p:sp>
      <p:sp>
        <p:nvSpPr>
          <p:cNvPr id="27" name="TextBox 26">
            <a:extLst>
              <a:ext uri="{FF2B5EF4-FFF2-40B4-BE49-F238E27FC236}">
                <a16:creationId xmlns:a16="http://schemas.microsoft.com/office/drawing/2014/main" id="{729803C2-199D-4EC3-A638-3B843CC7C28B}"/>
              </a:ext>
            </a:extLst>
          </p:cNvPr>
          <p:cNvSpPr txBox="1"/>
          <p:nvPr/>
        </p:nvSpPr>
        <p:spPr>
          <a:xfrm>
            <a:off x="2109985" y="9806857"/>
            <a:ext cx="2590800" cy="400110"/>
          </a:xfrm>
          <a:prstGeom prst="rect">
            <a:avLst/>
          </a:prstGeom>
          <a:noFill/>
        </p:spPr>
        <p:txBody>
          <a:bodyPr wrap="square" rtlCol="0">
            <a:spAutoFit/>
          </a:bodyPr>
          <a:lstStyle/>
          <a:p>
            <a:r>
              <a:rPr lang="en-US" sz="2000" b="1" dirty="0">
                <a:solidFill>
                  <a:srgbClr val="FF0000"/>
                </a:solidFill>
                <a:latin typeface="Cambria" panose="02040503050406030204" pitchFamily="18" charset="0"/>
                <a:ea typeface="Cambria" panose="02040503050406030204" pitchFamily="18" charset="0"/>
              </a:rPr>
              <a:t>Final Defense</a:t>
            </a:r>
          </a:p>
        </p:txBody>
      </p:sp>
    </p:spTree>
    <p:extLst>
      <p:ext uri="{BB962C8B-B14F-4D97-AF65-F5344CB8AC3E}">
        <p14:creationId xmlns:p14="http://schemas.microsoft.com/office/powerpoint/2010/main" val="2310659173"/>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2616759" y="-2879430"/>
            <a:ext cx="6412449" cy="16045860"/>
            <a:chOff x="0" y="0"/>
            <a:chExt cx="8549932" cy="21394480"/>
          </a:xfrm>
        </p:grpSpPr>
        <p:grpSp>
          <p:nvGrpSpPr>
            <p:cNvPr id="3" name="Group 3"/>
            <p:cNvGrpSpPr/>
            <p:nvPr/>
          </p:nvGrpSpPr>
          <p:grpSpPr>
            <a:xfrm>
              <a:off x="191964" y="13013628"/>
              <a:ext cx="5545720" cy="4746900"/>
              <a:chOff x="0" y="0"/>
              <a:chExt cx="830882" cy="711200"/>
            </a:xfrm>
          </p:grpSpPr>
          <p:sp>
            <p:nvSpPr>
              <p:cNvPr id="4" name="Freeform 4"/>
              <p:cNvSpPr/>
              <p:nvPr/>
            </p:nvSpPr>
            <p:spPr>
              <a:xfrm>
                <a:off x="0" y="0"/>
                <a:ext cx="830882" cy="711200"/>
              </a:xfrm>
              <a:custGeom>
                <a:avLst/>
                <a:gdLst/>
                <a:ahLst/>
                <a:cxnLst/>
                <a:rect l="l" t="t" r="r" b="b"/>
                <a:pathLst>
                  <a:path w="830882" h="711200">
                    <a:moveTo>
                      <a:pt x="415441" y="0"/>
                    </a:moveTo>
                    <a:lnTo>
                      <a:pt x="830882" y="711200"/>
                    </a:lnTo>
                    <a:lnTo>
                      <a:pt x="0" y="711200"/>
                    </a:lnTo>
                    <a:lnTo>
                      <a:pt x="415441" y="0"/>
                    </a:lnTo>
                    <a:close/>
                  </a:path>
                </a:pathLst>
              </a:custGeom>
              <a:solidFill>
                <a:srgbClr val="EB5436"/>
              </a:solidFill>
            </p:spPr>
            <p:txBody>
              <a:bodyPr/>
              <a:lstStyle/>
              <a:p>
                <a:endParaRPr lang="en-US"/>
              </a:p>
            </p:txBody>
          </p:sp>
          <p:sp>
            <p:nvSpPr>
              <p:cNvPr id="5" name="TextBox 5"/>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3576229">
              <a:off x="-2051216" y="15053118"/>
              <a:ext cx="11503957" cy="1832708"/>
              <a:chOff x="0" y="0"/>
              <a:chExt cx="2272387" cy="362016"/>
            </a:xfrm>
          </p:grpSpPr>
          <p:sp>
            <p:nvSpPr>
              <p:cNvPr id="7" name="Freeform 7"/>
              <p:cNvSpPr/>
              <p:nvPr/>
            </p:nvSpPr>
            <p:spPr>
              <a:xfrm>
                <a:off x="0" y="0"/>
                <a:ext cx="2272386" cy="362016"/>
              </a:xfrm>
              <a:custGeom>
                <a:avLst/>
                <a:gdLst/>
                <a:ahLst/>
                <a:cxnLst/>
                <a:rect l="l" t="t" r="r" b="b"/>
                <a:pathLst>
                  <a:path w="2272386" h="362016">
                    <a:moveTo>
                      <a:pt x="2069186" y="0"/>
                    </a:moveTo>
                    <a:lnTo>
                      <a:pt x="0" y="0"/>
                    </a:lnTo>
                    <a:lnTo>
                      <a:pt x="203200" y="362016"/>
                    </a:lnTo>
                    <a:lnTo>
                      <a:pt x="2272386" y="362016"/>
                    </a:lnTo>
                    <a:lnTo>
                      <a:pt x="2069186" y="0"/>
                    </a:lnTo>
                    <a:close/>
                  </a:path>
                </a:pathLst>
              </a:custGeom>
              <a:solidFill>
                <a:srgbClr val="212163"/>
              </a:solidFill>
            </p:spPr>
            <p:txBody>
              <a:bodyPr/>
              <a:lstStyle/>
              <a:p>
                <a:endParaRPr lang="en-US"/>
              </a:p>
            </p:txBody>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1257033" y="1958649"/>
              <a:ext cx="4252481" cy="3639943"/>
              <a:chOff x="0" y="0"/>
              <a:chExt cx="830882" cy="711200"/>
            </a:xfrm>
          </p:grpSpPr>
          <p:sp>
            <p:nvSpPr>
              <p:cNvPr id="10" name="Freeform 10"/>
              <p:cNvSpPr/>
              <p:nvPr/>
            </p:nvSpPr>
            <p:spPr>
              <a:xfrm>
                <a:off x="0" y="0"/>
                <a:ext cx="830882" cy="711200"/>
              </a:xfrm>
              <a:custGeom>
                <a:avLst/>
                <a:gdLst/>
                <a:ahLst/>
                <a:cxnLst/>
                <a:rect l="l" t="t" r="r" b="b"/>
                <a:pathLst>
                  <a:path w="830882" h="711200">
                    <a:moveTo>
                      <a:pt x="415441" y="0"/>
                    </a:moveTo>
                    <a:lnTo>
                      <a:pt x="830882" y="711200"/>
                    </a:lnTo>
                    <a:lnTo>
                      <a:pt x="0" y="711200"/>
                    </a:lnTo>
                    <a:lnTo>
                      <a:pt x="415441" y="0"/>
                    </a:lnTo>
                    <a:close/>
                  </a:path>
                </a:pathLst>
              </a:custGeom>
              <a:solidFill>
                <a:srgbClr val="212163"/>
              </a:solidFill>
            </p:spPr>
            <p:txBody>
              <a:bodyPr/>
              <a:lstStyle/>
              <a:p>
                <a:endParaRPr lang="en-US"/>
              </a:p>
            </p:txBody>
          </p:sp>
          <p:sp>
            <p:nvSpPr>
              <p:cNvPr id="11" name="TextBox 11"/>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3593534">
              <a:off x="-1749974" y="4712265"/>
              <a:ext cx="12010298" cy="1937067"/>
              <a:chOff x="0" y="0"/>
              <a:chExt cx="2199494" cy="354743"/>
            </a:xfrm>
          </p:grpSpPr>
          <p:sp>
            <p:nvSpPr>
              <p:cNvPr id="13" name="Freeform 13"/>
              <p:cNvSpPr/>
              <p:nvPr/>
            </p:nvSpPr>
            <p:spPr>
              <a:xfrm>
                <a:off x="0" y="0"/>
                <a:ext cx="2199494" cy="354743"/>
              </a:xfrm>
              <a:custGeom>
                <a:avLst/>
                <a:gdLst/>
                <a:ahLst/>
                <a:cxnLst/>
                <a:rect l="l" t="t" r="r" b="b"/>
                <a:pathLst>
                  <a:path w="2199494" h="354743">
                    <a:moveTo>
                      <a:pt x="203200" y="0"/>
                    </a:moveTo>
                    <a:lnTo>
                      <a:pt x="2199494" y="0"/>
                    </a:lnTo>
                    <a:lnTo>
                      <a:pt x="1996294" y="354743"/>
                    </a:lnTo>
                    <a:lnTo>
                      <a:pt x="0" y="354743"/>
                    </a:lnTo>
                    <a:lnTo>
                      <a:pt x="203200" y="0"/>
                    </a:lnTo>
                    <a:close/>
                  </a:path>
                </a:pathLst>
              </a:custGeom>
              <a:solidFill>
                <a:srgbClr val="EB5436"/>
              </a:solidFill>
            </p:spPr>
            <p:txBody>
              <a:bodyPr/>
              <a:lstStyle/>
              <a:p>
                <a:endParaRPr lang="en-US"/>
              </a:p>
            </p:txBody>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3576229">
              <a:off x="-269166" y="13937830"/>
              <a:ext cx="9947283" cy="1300024"/>
              <a:chOff x="0" y="0"/>
              <a:chExt cx="2770010" cy="362016"/>
            </a:xfrm>
          </p:grpSpPr>
          <p:sp>
            <p:nvSpPr>
              <p:cNvPr id="16" name="Freeform 16"/>
              <p:cNvSpPr/>
              <p:nvPr/>
            </p:nvSpPr>
            <p:spPr>
              <a:xfrm>
                <a:off x="0" y="0"/>
                <a:ext cx="2770010" cy="362016"/>
              </a:xfrm>
              <a:custGeom>
                <a:avLst/>
                <a:gdLst/>
                <a:ahLst/>
                <a:cxnLst/>
                <a:rect l="l" t="t" r="r" b="b"/>
                <a:pathLst>
                  <a:path w="2770010" h="362016">
                    <a:moveTo>
                      <a:pt x="2566810" y="0"/>
                    </a:moveTo>
                    <a:lnTo>
                      <a:pt x="0" y="0"/>
                    </a:lnTo>
                    <a:lnTo>
                      <a:pt x="203200" y="362016"/>
                    </a:lnTo>
                    <a:lnTo>
                      <a:pt x="2770010" y="362016"/>
                    </a:lnTo>
                    <a:lnTo>
                      <a:pt x="2566810" y="0"/>
                    </a:lnTo>
                    <a:close/>
                  </a:path>
                </a:pathLst>
              </a:custGeom>
              <a:solidFill>
                <a:srgbClr val="EB5436">
                  <a:alpha val="72941"/>
                </a:srgbClr>
              </a:solidFill>
            </p:spPr>
            <p:txBody>
              <a:bodyPr/>
              <a:lstStyle/>
              <a:p>
                <a:endParaRPr lang="en-US"/>
              </a:p>
            </p:txBody>
          </p:sp>
          <p:sp>
            <p:nvSpPr>
              <p:cNvPr id="17" name="TextBox 1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3593534">
              <a:off x="-2284126" y="6098182"/>
              <a:ext cx="13655721" cy="1343578"/>
              <a:chOff x="0" y="0"/>
              <a:chExt cx="3605500" cy="354743"/>
            </a:xfrm>
          </p:grpSpPr>
          <p:sp>
            <p:nvSpPr>
              <p:cNvPr id="19" name="Freeform 19"/>
              <p:cNvSpPr/>
              <p:nvPr/>
            </p:nvSpPr>
            <p:spPr>
              <a:xfrm>
                <a:off x="0" y="0"/>
                <a:ext cx="3605500" cy="354743"/>
              </a:xfrm>
              <a:custGeom>
                <a:avLst/>
                <a:gdLst/>
                <a:ahLst/>
                <a:cxnLst/>
                <a:rect l="l" t="t" r="r" b="b"/>
                <a:pathLst>
                  <a:path w="3605500" h="354743">
                    <a:moveTo>
                      <a:pt x="203200" y="0"/>
                    </a:moveTo>
                    <a:lnTo>
                      <a:pt x="3605500" y="0"/>
                    </a:lnTo>
                    <a:lnTo>
                      <a:pt x="3402300" y="354743"/>
                    </a:lnTo>
                    <a:lnTo>
                      <a:pt x="0" y="354743"/>
                    </a:lnTo>
                    <a:lnTo>
                      <a:pt x="203200" y="0"/>
                    </a:lnTo>
                    <a:close/>
                  </a:path>
                </a:pathLst>
              </a:custGeom>
              <a:solidFill>
                <a:srgbClr val="212163"/>
              </a:solidFill>
            </p:spPr>
            <p:txBody>
              <a:bodyPr/>
              <a:lstStyle/>
              <a:p>
                <a:endParaRPr lang="en-US"/>
              </a:p>
            </p:txBody>
          </p:sp>
          <p:sp>
            <p:nvSpPr>
              <p:cNvPr id="20" name="TextBox 2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rot="3568118">
              <a:off x="371646" y="14962747"/>
              <a:ext cx="7418394" cy="352374"/>
            </a:xfrm>
            <a:custGeom>
              <a:avLst/>
              <a:gdLst/>
              <a:ahLst/>
              <a:cxnLst/>
              <a:rect l="l" t="t" r="r" b="b"/>
              <a:pathLst>
                <a:path w="7418394" h="352374">
                  <a:moveTo>
                    <a:pt x="0" y="0"/>
                  </a:moveTo>
                  <a:lnTo>
                    <a:pt x="7418394" y="0"/>
                  </a:lnTo>
                  <a:lnTo>
                    <a:pt x="7418394" y="352373"/>
                  </a:lnTo>
                  <a:lnTo>
                    <a:pt x="0" y="352373"/>
                  </a:lnTo>
                  <a:lnTo>
                    <a:pt x="0" y="0"/>
                  </a:lnTo>
                  <a:close/>
                </a:path>
              </a:pathLst>
            </a:custGeom>
            <a:blipFill>
              <a:blip r:embed="rId2">
                <a:alphaModFix amt="80000"/>
              </a:blip>
              <a:stretch>
                <a:fillRect/>
              </a:stretch>
            </a:blipFill>
          </p:spPr>
          <p:txBody>
            <a:bodyPr/>
            <a:lstStyle/>
            <a:p>
              <a:endParaRPr lang="en-US"/>
            </a:p>
          </p:txBody>
        </p:sp>
        <p:sp>
          <p:nvSpPr>
            <p:cNvPr id="22" name="Freeform 22"/>
            <p:cNvSpPr/>
            <p:nvPr/>
          </p:nvSpPr>
          <p:spPr>
            <a:xfrm rot="7206049">
              <a:off x="-1266138" y="6393625"/>
              <a:ext cx="9716442" cy="461531"/>
            </a:xfrm>
            <a:custGeom>
              <a:avLst/>
              <a:gdLst/>
              <a:ahLst/>
              <a:cxnLst/>
              <a:rect l="l" t="t" r="r" b="b"/>
              <a:pathLst>
                <a:path w="9716442" h="461531">
                  <a:moveTo>
                    <a:pt x="0" y="0"/>
                  </a:moveTo>
                  <a:lnTo>
                    <a:pt x="9716442" y="0"/>
                  </a:lnTo>
                  <a:lnTo>
                    <a:pt x="9716442" y="461531"/>
                  </a:lnTo>
                  <a:lnTo>
                    <a:pt x="0" y="461531"/>
                  </a:lnTo>
                  <a:lnTo>
                    <a:pt x="0" y="0"/>
                  </a:lnTo>
                  <a:close/>
                </a:path>
              </a:pathLst>
            </a:custGeom>
            <a:blipFill>
              <a:blip r:embed="rId2">
                <a:alphaModFix amt="80000"/>
              </a:blip>
              <a:stretch>
                <a:fillRect/>
              </a:stretch>
            </a:blipFill>
          </p:spPr>
          <p:txBody>
            <a:bodyPr/>
            <a:lstStyle/>
            <a:p>
              <a:endParaRPr lang="en-US"/>
            </a:p>
          </p:txBody>
        </p:sp>
        <p:sp>
          <p:nvSpPr>
            <p:cNvPr id="23" name="Freeform 23"/>
            <p:cNvSpPr/>
            <p:nvPr/>
          </p:nvSpPr>
          <p:spPr>
            <a:xfrm rot="7206049">
              <a:off x="-608235" y="6859804"/>
              <a:ext cx="10861047" cy="515900"/>
            </a:xfrm>
            <a:custGeom>
              <a:avLst/>
              <a:gdLst/>
              <a:ahLst/>
              <a:cxnLst/>
              <a:rect l="l" t="t" r="r" b="b"/>
              <a:pathLst>
                <a:path w="10861047" h="515900">
                  <a:moveTo>
                    <a:pt x="0" y="0"/>
                  </a:moveTo>
                  <a:lnTo>
                    <a:pt x="10861047" y="0"/>
                  </a:lnTo>
                  <a:lnTo>
                    <a:pt x="10861047" y="515900"/>
                  </a:lnTo>
                  <a:lnTo>
                    <a:pt x="0" y="515900"/>
                  </a:lnTo>
                  <a:lnTo>
                    <a:pt x="0" y="0"/>
                  </a:lnTo>
                  <a:close/>
                </a:path>
              </a:pathLst>
            </a:custGeom>
            <a:blipFill>
              <a:blip r:embed="rId2">
                <a:alphaModFix amt="80000"/>
              </a:blip>
              <a:stretch>
                <a:fillRect/>
              </a:stretch>
            </a:blipFill>
          </p:spPr>
          <p:txBody>
            <a:bodyPr/>
            <a:lstStyle/>
            <a:p>
              <a:endParaRPr lang="en-US"/>
            </a:p>
          </p:txBody>
        </p:sp>
      </p:grpSp>
      <p:sp>
        <p:nvSpPr>
          <p:cNvPr id="25" name="TextBox 25"/>
          <p:cNvSpPr txBox="1"/>
          <p:nvPr/>
        </p:nvSpPr>
        <p:spPr>
          <a:xfrm>
            <a:off x="3795691" y="499760"/>
            <a:ext cx="11977709" cy="974626"/>
          </a:xfrm>
          <a:prstGeom prst="rect">
            <a:avLst/>
          </a:prstGeom>
        </p:spPr>
        <p:txBody>
          <a:bodyPr wrap="square" lIns="0" tIns="0" rIns="0" bIns="0" rtlCol="0" anchor="t">
            <a:spAutoFit/>
          </a:bodyPr>
          <a:lstStyle/>
          <a:p>
            <a:pPr>
              <a:lnSpc>
                <a:spcPts val="7646"/>
              </a:lnSpc>
            </a:pPr>
            <a:r>
              <a:rPr lang="en-US" sz="6766" spc="-202" dirty="0">
                <a:solidFill>
                  <a:srgbClr val="00004D"/>
                </a:solidFill>
                <a:latin typeface="Poppins Bold"/>
              </a:rPr>
              <a:t>SOFTWARE METHODOLOGY</a:t>
            </a:r>
          </a:p>
        </p:txBody>
      </p:sp>
      <p:sp>
        <p:nvSpPr>
          <p:cNvPr id="27" name="TextBox 26">
            <a:extLst>
              <a:ext uri="{FF2B5EF4-FFF2-40B4-BE49-F238E27FC236}">
                <a16:creationId xmlns:a16="http://schemas.microsoft.com/office/drawing/2014/main" id="{9357E25D-7C51-45F6-8BD0-BEB20A724019}"/>
              </a:ext>
            </a:extLst>
          </p:cNvPr>
          <p:cNvSpPr txBox="1"/>
          <p:nvPr/>
        </p:nvSpPr>
        <p:spPr>
          <a:xfrm>
            <a:off x="2119291" y="9831921"/>
            <a:ext cx="2590800" cy="400110"/>
          </a:xfrm>
          <a:prstGeom prst="rect">
            <a:avLst/>
          </a:prstGeom>
          <a:noFill/>
        </p:spPr>
        <p:txBody>
          <a:bodyPr wrap="square" rtlCol="0">
            <a:spAutoFit/>
          </a:bodyPr>
          <a:lstStyle/>
          <a:p>
            <a:r>
              <a:rPr lang="en-US" sz="2000" b="1" dirty="0">
                <a:solidFill>
                  <a:srgbClr val="FF0000"/>
                </a:solidFill>
                <a:latin typeface="Cambria" panose="02040503050406030204" pitchFamily="18" charset="0"/>
                <a:ea typeface="Cambria" panose="02040503050406030204" pitchFamily="18" charset="0"/>
              </a:rPr>
              <a:t>Final Defense</a:t>
            </a:r>
          </a:p>
        </p:txBody>
      </p:sp>
    </p:spTree>
    <p:extLst>
      <p:ext uri="{BB962C8B-B14F-4D97-AF65-F5344CB8AC3E}">
        <p14:creationId xmlns:p14="http://schemas.microsoft.com/office/powerpoint/2010/main" val="4228292687"/>
      </p:ext>
    </p:extLst>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940</Words>
  <Application>Microsoft Office PowerPoint</Application>
  <PresentationFormat>Custom</PresentationFormat>
  <Paragraphs>104</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Cambria</vt:lpstr>
      <vt:lpstr>Poppins Bold</vt:lpstr>
      <vt:lpstr>Marcellus</vt:lpstr>
      <vt:lpstr>Poppins Italics</vt:lpstr>
      <vt:lpstr>Calibri</vt:lpstr>
      <vt:lpstr>Poppins Bold Italics</vt:lpstr>
      <vt:lpstr>Poppins Semi-Bold</vt:lpstr>
      <vt:lpstr>Arial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Software Development</dc:title>
  <dc:creator>Myka</dc:creator>
  <cp:lastModifiedBy>Myka</cp:lastModifiedBy>
  <cp:revision>6</cp:revision>
  <dcterms:created xsi:type="dcterms:W3CDTF">2006-08-16T00:00:00Z</dcterms:created>
  <dcterms:modified xsi:type="dcterms:W3CDTF">2025-11-10T04:59:34Z</dcterms:modified>
  <dc:identifier>DAFv5lviKxo</dc:identifier>
</cp:coreProperties>
</file>